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</p:sldMasterIdLst>
  <p:notesMasterIdLst>
    <p:notesMasterId r:id="rId40"/>
  </p:notesMasterIdLst>
  <p:sldIdLst>
    <p:sldId id="256" r:id="rId6"/>
    <p:sldId id="538" r:id="rId7"/>
    <p:sldId id="524" r:id="rId8"/>
    <p:sldId id="525" r:id="rId9"/>
    <p:sldId id="526" r:id="rId10"/>
    <p:sldId id="527" r:id="rId11"/>
    <p:sldId id="531" r:id="rId12"/>
    <p:sldId id="532" r:id="rId13"/>
    <p:sldId id="533" r:id="rId14"/>
    <p:sldId id="528" r:id="rId15"/>
    <p:sldId id="530" r:id="rId16"/>
    <p:sldId id="529" r:id="rId17"/>
    <p:sldId id="534" r:id="rId18"/>
    <p:sldId id="535" r:id="rId19"/>
    <p:sldId id="536" r:id="rId20"/>
    <p:sldId id="539" r:id="rId21"/>
    <p:sldId id="537" r:id="rId22"/>
    <p:sldId id="540" r:id="rId23"/>
    <p:sldId id="542" r:id="rId24"/>
    <p:sldId id="543" r:id="rId25"/>
    <p:sldId id="10675" r:id="rId26"/>
    <p:sldId id="10676" r:id="rId27"/>
    <p:sldId id="10044" r:id="rId28"/>
    <p:sldId id="10045" r:id="rId29"/>
    <p:sldId id="10046" r:id="rId30"/>
    <p:sldId id="10047" r:id="rId31"/>
    <p:sldId id="10048" r:id="rId32"/>
    <p:sldId id="10049" r:id="rId33"/>
    <p:sldId id="10677" r:id="rId34"/>
    <p:sldId id="10678" r:id="rId35"/>
    <p:sldId id="10679" r:id="rId36"/>
    <p:sldId id="10674" r:id="rId37"/>
    <p:sldId id="10682" r:id="rId38"/>
    <p:sldId id="10680" r:id="rId3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2Rjs7t9mfAheywb7zWN8g==" hashData="h8E9YgLjDnUFcHeckV4y/12UCZs1NF7SwBnaPWQquu2RejRVg0oT42C0ApUwCe/9JD7r5aW3wwW5MkRrgB0zi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653"/>
    <a:srgbClr val="73747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2" autoAdjust="0"/>
    <p:restoredTop sz="70858" autoAdjust="0"/>
  </p:normalViewPr>
  <p:slideViewPr>
    <p:cSldViewPr snapToGrid="0">
      <p:cViewPr varScale="1">
        <p:scale>
          <a:sx n="62" d="100"/>
          <a:sy n="62" d="100"/>
        </p:scale>
        <p:origin x="77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Tracey" userId="71a02cd2-1370-4318-b189-6015b162aed9" providerId="ADAL" clId="{6BECAEAA-63F3-4692-8279-54F075635BB8}"/>
    <pc:docChg chg="mod">
      <pc:chgData name="Jack Tracey" userId="71a02cd2-1370-4318-b189-6015b162aed9" providerId="ADAL" clId="{6BECAEAA-63F3-4692-8279-54F075635BB8}" dt="2020-01-14T17:57:47.708" v="0"/>
      <pc:docMkLst>
        <pc:docMk/>
      </pc:docMkLst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61B6C-62D1-4471-B082-96EBA804E23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9D5AA1-3C0D-40A8-BA26-092C2EEC07C4}">
      <dgm:prSet/>
      <dgm:spPr>
        <a:xfrm>
          <a:off x="1594418" y="3496969"/>
          <a:ext cx="360000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n-US" cap="all" dirty="0">
              <a:solidFill>
                <a:srgbClr val="737474"/>
              </a:solidFill>
              <a:latin typeface="Raleway" panose="020B0803030101060003" pitchFamily="34" charset="0"/>
              <a:ea typeface="+mn-ea"/>
              <a:cs typeface="+mn-cs"/>
            </a:rPr>
            <a:t>Declarative</a:t>
          </a:r>
        </a:p>
      </dgm:t>
    </dgm:pt>
    <dgm:pt modelId="{333F874D-5783-4814-873A-AAFF2E899ABA}" type="parTrans" cxnId="{093DAC14-233B-4688-8F1F-D4204C329EAA}">
      <dgm:prSet/>
      <dgm:spPr/>
      <dgm:t>
        <a:bodyPr/>
        <a:lstStyle/>
        <a:p>
          <a:endParaRPr lang="en-US"/>
        </a:p>
      </dgm:t>
    </dgm:pt>
    <dgm:pt modelId="{09905EF8-6CF6-4B7B-BAA9-913CE0611DF5}" type="sibTrans" cxnId="{093DAC14-233B-4688-8F1F-D4204C329EAA}">
      <dgm:prSet/>
      <dgm:spPr/>
      <dgm:t>
        <a:bodyPr/>
        <a:lstStyle/>
        <a:p>
          <a:endParaRPr lang="en-US"/>
        </a:p>
      </dgm:t>
    </dgm:pt>
    <dgm:pt modelId="{D9FF7A6E-87C0-457E-863E-7CFF8B3E4261}">
      <dgm:prSet/>
      <dgm:spPr>
        <a:xfrm>
          <a:off x="5824418" y="3496969"/>
          <a:ext cx="3600000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n-US" cap="all" dirty="0">
              <a:solidFill>
                <a:srgbClr val="737474"/>
              </a:solidFill>
              <a:latin typeface="Raleway" panose="020B0803030101060003" pitchFamily="34" charset="0"/>
              <a:ea typeface="+mn-ea"/>
              <a:cs typeface="+mn-cs"/>
            </a:rPr>
            <a:t>Imperative</a:t>
          </a:r>
        </a:p>
      </dgm:t>
    </dgm:pt>
    <dgm:pt modelId="{8AEB634D-224D-4878-A102-E910D87CB916}" type="parTrans" cxnId="{310635C8-026B-439D-98EF-BC8D0EF6A16D}">
      <dgm:prSet/>
      <dgm:spPr/>
      <dgm:t>
        <a:bodyPr/>
        <a:lstStyle/>
        <a:p>
          <a:endParaRPr lang="en-US"/>
        </a:p>
      </dgm:t>
    </dgm:pt>
    <dgm:pt modelId="{6D891023-5ACB-45A4-80C3-B0A9E5D4D6D4}" type="sibTrans" cxnId="{310635C8-026B-439D-98EF-BC8D0EF6A16D}">
      <dgm:prSet/>
      <dgm:spPr/>
      <dgm:t>
        <a:bodyPr/>
        <a:lstStyle/>
        <a:p>
          <a:endParaRPr lang="en-US"/>
        </a:p>
      </dgm:t>
    </dgm:pt>
    <dgm:pt modelId="{E90D1186-68B1-490A-85C0-2E4B45C32F9B}" type="pres">
      <dgm:prSet presAssocID="{11061B6C-62D1-4471-B082-96EBA804E23E}" presName="root" presStyleCnt="0">
        <dgm:presLayoutVars>
          <dgm:dir/>
          <dgm:resizeHandles val="exact"/>
        </dgm:presLayoutVars>
      </dgm:prSet>
      <dgm:spPr/>
    </dgm:pt>
    <dgm:pt modelId="{FC3A8FE2-8907-4999-B54E-1762FCFB6D3B}" type="pres">
      <dgm:prSet presAssocID="{2A9D5AA1-3C0D-40A8-BA26-092C2EEC07C4}" presName="compNode" presStyleCnt="0"/>
      <dgm:spPr/>
    </dgm:pt>
    <dgm:pt modelId="{02FC797B-5097-4C9E-B601-DD426F4B1728}" type="pres">
      <dgm:prSet presAssocID="{2A9D5AA1-3C0D-40A8-BA26-092C2EEC07C4}" presName="iconBgRect" presStyleLbl="bgShp" presStyleIdx="0" presStyleCnt="2" custScaleX="160669" custScaleY="160669"/>
      <dgm:spPr>
        <a:xfrm>
          <a:off x="2296418" y="616968"/>
          <a:ext cx="2196000" cy="2196000"/>
        </a:xfrm>
        <a:prstGeom prst="ellipse">
          <a:avLst/>
        </a:prstGeom>
        <a:solidFill>
          <a:srgbClr val="737474"/>
        </a:solidFill>
        <a:ln>
          <a:noFill/>
        </a:ln>
        <a:effectLst/>
      </dgm:spPr>
    </dgm:pt>
    <dgm:pt modelId="{67ABB7B8-6433-4D57-8D3B-8EA316375436}" type="pres">
      <dgm:prSet presAssocID="{2A9D5AA1-3C0D-40A8-BA26-092C2EEC07C4}" presName="iconRect" presStyleLbl="node1" presStyleIdx="0" presStyleCnt="2" custScaleX="183311" custScaleY="179413"/>
      <dgm:spPr>
        <a:xfrm>
          <a:off x="2764418" y="10849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E0CB50-1DFE-4E21-B6FC-DD6AB0F23AB3}" type="pres">
      <dgm:prSet presAssocID="{2A9D5AA1-3C0D-40A8-BA26-092C2EEC07C4}" presName="spaceRect" presStyleCnt="0"/>
      <dgm:spPr/>
    </dgm:pt>
    <dgm:pt modelId="{8BC67962-AD68-4B2E-B6B4-C046F6AFFBAA}" type="pres">
      <dgm:prSet presAssocID="{2A9D5AA1-3C0D-40A8-BA26-092C2EEC07C4}" presName="textRect" presStyleLbl="revTx" presStyleIdx="0" presStyleCnt="2" custLinFactNeighborX="-289" custLinFactNeighborY="44739">
        <dgm:presLayoutVars>
          <dgm:chMax val="1"/>
          <dgm:chPref val="1"/>
        </dgm:presLayoutVars>
      </dgm:prSet>
      <dgm:spPr/>
    </dgm:pt>
    <dgm:pt modelId="{8C62C112-A9DE-4892-8C7B-06694C9E1F40}" type="pres">
      <dgm:prSet presAssocID="{09905EF8-6CF6-4B7B-BAA9-913CE0611DF5}" presName="sibTrans" presStyleCnt="0"/>
      <dgm:spPr/>
    </dgm:pt>
    <dgm:pt modelId="{B85F1BBC-01D0-4F44-A77E-19D70D385331}" type="pres">
      <dgm:prSet presAssocID="{D9FF7A6E-87C0-457E-863E-7CFF8B3E4261}" presName="compNode" presStyleCnt="0"/>
      <dgm:spPr/>
    </dgm:pt>
    <dgm:pt modelId="{58D109A4-60AF-4305-ADDE-2DFBEC88C8E9}" type="pres">
      <dgm:prSet presAssocID="{D9FF7A6E-87C0-457E-863E-7CFF8B3E4261}" presName="iconBgRect" presStyleLbl="bgShp" presStyleIdx="1" presStyleCnt="2" custScaleX="159717" custScaleY="159717"/>
      <dgm:spPr>
        <a:xfrm>
          <a:off x="6526418" y="616968"/>
          <a:ext cx="2196000" cy="2196000"/>
        </a:xfrm>
        <a:prstGeom prst="ellipse">
          <a:avLst/>
        </a:prstGeom>
        <a:solidFill>
          <a:srgbClr val="737474"/>
        </a:solidFill>
        <a:ln>
          <a:noFill/>
        </a:ln>
        <a:effectLst/>
      </dgm:spPr>
    </dgm:pt>
    <dgm:pt modelId="{999A56E0-81A5-43F9-893F-4A0B2368EDEF}" type="pres">
      <dgm:prSet presAssocID="{D9FF7A6E-87C0-457E-863E-7CFF8B3E4261}" presName="iconRect" presStyleLbl="node1" presStyleIdx="1" presStyleCnt="2" custScaleX="176105" custScaleY="176105"/>
      <dgm:spPr>
        <a:xfrm>
          <a:off x="6994419" y="10849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DBDDFB-93EF-4CC0-852C-12ACCECE9CE1}" type="pres">
      <dgm:prSet presAssocID="{D9FF7A6E-87C0-457E-863E-7CFF8B3E4261}" presName="spaceRect" presStyleCnt="0"/>
      <dgm:spPr/>
    </dgm:pt>
    <dgm:pt modelId="{951C8862-F517-4883-9670-2F286FDCDD94}" type="pres">
      <dgm:prSet presAssocID="{D9FF7A6E-87C0-457E-863E-7CFF8B3E4261}" presName="textRect" presStyleLbl="revTx" presStyleIdx="1" presStyleCnt="2" custLinFactNeighborY="41851">
        <dgm:presLayoutVars>
          <dgm:chMax val="1"/>
          <dgm:chPref val="1"/>
        </dgm:presLayoutVars>
      </dgm:prSet>
      <dgm:spPr/>
    </dgm:pt>
  </dgm:ptLst>
  <dgm:cxnLst>
    <dgm:cxn modelId="{093DAC14-233B-4688-8F1F-D4204C329EAA}" srcId="{11061B6C-62D1-4471-B082-96EBA804E23E}" destId="{2A9D5AA1-3C0D-40A8-BA26-092C2EEC07C4}" srcOrd="0" destOrd="0" parTransId="{333F874D-5783-4814-873A-AAFF2E899ABA}" sibTransId="{09905EF8-6CF6-4B7B-BAA9-913CE0611DF5}"/>
    <dgm:cxn modelId="{64CA3C47-5812-4F14-952C-91B533079B65}" type="presOf" srcId="{2A9D5AA1-3C0D-40A8-BA26-092C2EEC07C4}" destId="{8BC67962-AD68-4B2E-B6B4-C046F6AFFBAA}" srcOrd="0" destOrd="0" presId="urn:microsoft.com/office/officeart/2018/5/layout/IconCircleLabelList"/>
    <dgm:cxn modelId="{E82D5782-3F03-4406-AAAD-B1EA3739751B}" type="presOf" srcId="{D9FF7A6E-87C0-457E-863E-7CFF8B3E4261}" destId="{951C8862-F517-4883-9670-2F286FDCDD94}" srcOrd="0" destOrd="0" presId="urn:microsoft.com/office/officeart/2018/5/layout/IconCircleLabelList"/>
    <dgm:cxn modelId="{6C56BE8C-AA7C-4D39-9CE8-BF69A42FD192}" type="presOf" srcId="{11061B6C-62D1-4471-B082-96EBA804E23E}" destId="{E90D1186-68B1-490A-85C0-2E4B45C32F9B}" srcOrd="0" destOrd="0" presId="urn:microsoft.com/office/officeart/2018/5/layout/IconCircleLabelList"/>
    <dgm:cxn modelId="{310635C8-026B-439D-98EF-BC8D0EF6A16D}" srcId="{11061B6C-62D1-4471-B082-96EBA804E23E}" destId="{D9FF7A6E-87C0-457E-863E-7CFF8B3E4261}" srcOrd="1" destOrd="0" parTransId="{8AEB634D-224D-4878-A102-E910D87CB916}" sibTransId="{6D891023-5ACB-45A4-80C3-B0A9E5D4D6D4}"/>
    <dgm:cxn modelId="{87D96A2D-F670-4221-B4DB-4C2D5435FCD2}" type="presParOf" srcId="{E90D1186-68B1-490A-85C0-2E4B45C32F9B}" destId="{FC3A8FE2-8907-4999-B54E-1762FCFB6D3B}" srcOrd="0" destOrd="0" presId="urn:microsoft.com/office/officeart/2018/5/layout/IconCircleLabelList"/>
    <dgm:cxn modelId="{72CF47C8-8C4F-4261-930B-AA64A67FBC7F}" type="presParOf" srcId="{FC3A8FE2-8907-4999-B54E-1762FCFB6D3B}" destId="{02FC797B-5097-4C9E-B601-DD426F4B1728}" srcOrd="0" destOrd="0" presId="urn:microsoft.com/office/officeart/2018/5/layout/IconCircleLabelList"/>
    <dgm:cxn modelId="{C8D52714-D528-4553-8FA6-9C7AACF7DD83}" type="presParOf" srcId="{FC3A8FE2-8907-4999-B54E-1762FCFB6D3B}" destId="{67ABB7B8-6433-4D57-8D3B-8EA316375436}" srcOrd="1" destOrd="0" presId="urn:microsoft.com/office/officeart/2018/5/layout/IconCircleLabelList"/>
    <dgm:cxn modelId="{1F8419AD-7AD2-46C9-A93B-0C62A0D92525}" type="presParOf" srcId="{FC3A8FE2-8907-4999-B54E-1762FCFB6D3B}" destId="{EBE0CB50-1DFE-4E21-B6FC-DD6AB0F23AB3}" srcOrd="2" destOrd="0" presId="urn:microsoft.com/office/officeart/2018/5/layout/IconCircleLabelList"/>
    <dgm:cxn modelId="{5FDE5E57-BE47-4312-8AB9-FD959D5D4D63}" type="presParOf" srcId="{FC3A8FE2-8907-4999-B54E-1762FCFB6D3B}" destId="{8BC67962-AD68-4B2E-B6B4-C046F6AFFBAA}" srcOrd="3" destOrd="0" presId="urn:microsoft.com/office/officeart/2018/5/layout/IconCircleLabelList"/>
    <dgm:cxn modelId="{2EDB1466-8ABD-442E-9949-A864B2E19433}" type="presParOf" srcId="{E90D1186-68B1-490A-85C0-2E4B45C32F9B}" destId="{8C62C112-A9DE-4892-8C7B-06694C9E1F40}" srcOrd="1" destOrd="0" presId="urn:microsoft.com/office/officeart/2018/5/layout/IconCircleLabelList"/>
    <dgm:cxn modelId="{9222338F-5927-4784-A50B-B61DE4EF192D}" type="presParOf" srcId="{E90D1186-68B1-490A-85C0-2E4B45C32F9B}" destId="{B85F1BBC-01D0-4F44-A77E-19D70D385331}" srcOrd="2" destOrd="0" presId="urn:microsoft.com/office/officeart/2018/5/layout/IconCircleLabelList"/>
    <dgm:cxn modelId="{AFB68674-E588-4AED-A793-DE105B29343D}" type="presParOf" srcId="{B85F1BBC-01D0-4F44-A77E-19D70D385331}" destId="{58D109A4-60AF-4305-ADDE-2DFBEC88C8E9}" srcOrd="0" destOrd="0" presId="urn:microsoft.com/office/officeart/2018/5/layout/IconCircleLabelList"/>
    <dgm:cxn modelId="{C4585FF4-135B-4EDF-8E46-8C09C8896D49}" type="presParOf" srcId="{B85F1BBC-01D0-4F44-A77E-19D70D385331}" destId="{999A56E0-81A5-43F9-893F-4A0B2368EDEF}" srcOrd="1" destOrd="0" presId="urn:microsoft.com/office/officeart/2018/5/layout/IconCircleLabelList"/>
    <dgm:cxn modelId="{9A62D21C-0EE0-402C-A7B9-FDEC7CD6CDB2}" type="presParOf" srcId="{B85F1BBC-01D0-4F44-A77E-19D70D385331}" destId="{67DBDDFB-93EF-4CC0-852C-12ACCECE9CE1}" srcOrd="2" destOrd="0" presId="urn:microsoft.com/office/officeart/2018/5/layout/IconCircleLabelList"/>
    <dgm:cxn modelId="{FB93D4B1-89D8-46F4-8FBD-C1643C28739E}" type="presParOf" srcId="{B85F1BBC-01D0-4F44-A77E-19D70D385331}" destId="{951C8862-F517-4883-9670-2F286FDCDD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C797B-5097-4C9E-B601-DD426F4B1728}">
      <dsp:nvSpPr>
        <dsp:cNvPr id="0" name=""/>
        <dsp:cNvSpPr/>
      </dsp:nvSpPr>
      <dsp:spPr>
        <a:xfrm>
          <a:off x="4729331" y="1643445"/>
          <a:ext cx="3528291" cy="3528291"/>
        </a:xfrm>
        <a:prstGeom prst="ellipse">
          <a:avLst/>
        </a:prstGeom>
        <a:solidFill>
          <a:srgbClr val="73747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BB7B8-6433-4D57-8D3B-8EA316375436}">
      <dsp:nvSpPr>
        <dsp:cNvPr id="0" name=""/>
        <dsp:cNvSpPr/>
      </dsp:nvSpPr>
      <dsp:spPr>
        <a:xfrm>
          <a:off x="5338617" y="2277289"/>
          <a:ext cx="2309718" cy="2260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67962-AD68-4B2E-B6B4-C046F6AFFBAA}">
      <dsp:nvSpPr>
        <dsp:cNvPr id="0" name=""/>
        <dsp:cNvSpPr/>
      </dsp:nvSpPr>
      <dsp:spPr>
        <a:xfrm>
          <a:off x="4683073" y="5511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 cap="all" dirty="0">
              <a:solidFill>
                <a:srgbClr val="737474"/>
              </a:solidFill>
              <a:latin typeface="Raleway" panose="020B0803030101060003" pitchFamily="34" charset="0"/>
              <a:ea typeface="+mn-ea"/>
              <a:cs typeface="+mn-cs"/>
            </a:rPr>
            <a:t>Declarative</a:t>
          </a:r>
        </a:p>
      </dsp:txBody>
      <dsp:txXfrm>
        <a:off x="4683073" y="5511712"/>
        <a:ext cx="3600000" cy="720000"/>
      </dsp:txXfrm>
    </dsp:sp>
    <dsp:sp modelId="{58D109A4-60AF-4305-ADDE-2DFBEC88C8E9}">
      <dsp:nvSpPr>
        <dsp:cNvPr id="0" name=""/>
        <dsp:cNvSpPr/>
      </dsp:nvSpPr>
      <dsp:spPr>
        <a:xfrm>
          <a:off x="8969784" y="1648672"/>
          <a:ext cx="3507385" cy="3507385"/>
        </a:xfrm>
        <a:prstGeom prst="ellipse">
          <a:avLst/>
        </a:prstGeom>
        <a:solidFill>
          <a:srgbClr val="73747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A56E0-81A5-43F9-893F-4A0B2368EDEF}">
      <dsp:nvSpPr>
        <dsp:cNvPr id="0" name=""/>
        <dsp:cNvSpPr/>
      </dsp:nvSpPr>
      <dsp:spPr>
        <a:xfrm>
          <a:off x="9614015" y="2292903"/>
          <a:ext cx="2218923" cy="2218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C8862-F517-4883-9670-2F286FDCDD94}">
      <dsp:nvSpPr>
        <dsp:cNvPr id="0" name=""/>
        <dsp:cNvSpPr/>
      </dsp:nvSpPr>
      <dsp:spPr>
        <a:xfrm>
          <a:off x="8923477" y="548569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 cap="all" dirty="0">
              <a:solidFill>
                <a:srgbClr val="737474"/>
              </a:solidFill>
              <a:latin typeface="Raleway" panose="020B0803030101060003" pitchFamily="34" charset="0"/>
              <a:ea typeface="+mn-ea"/>
              <a:cs typeface="+mn-cs"/>
            </a:rPr>
            <a:t>Imperative</a:t>
          </a:r>
        </a:p>
      </dsp:txBody>
      <dsp:txXfrm>
        <a:off x="8923477" y="548569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2FE67-F736-41BF-B0BD-6F6242A5CC22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0110F-3687-4642-A844-55268D105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74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linked-templat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zure-resource-manager/templates/deploy-to-subscription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mcogan.com/user-defined-functions-in-arm-template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782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8477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1733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196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1746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9943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6078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567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31093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1/14/2020 5:56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4E64-39CB-40CC-A8FA-0D994E817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complete mode, Resource Manager </a:t>
            </a:r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resources that exist in the resource group but aren't specified in the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root-level templates support the complete deployment mode. For </a:t>
            </a:r>
            <a:r>
              <a:rPr lang="en-US" sz="18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linked or nested templates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must use incremental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Subscription level deployments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support complete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 portal doesn't support complete mode.</a:t>
            </a:r>
          </a:p>
          <a:p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Incremental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incremental mode, Resource Manager </a:t>
            </a:r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leaves unchanged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resources that exist in the resource group but aren't specified in the template. Resources in the template </a:t>
            </a:r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added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 resource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important to note that incremental mode applies to the whole resource, not to individual properties on an existing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redeploying an existing resource in incremental mode, all properties are reapplied. The </a:t>
            </a:r>
            <a:r>
              <a:rPr 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aren't incrementally added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misunderstanding is to think properties that aren't specified in the template are left unchanged. If you don't specify certain properties, Resource Manager interprets the deployment as overwriting those values.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336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1/14/2020 5:56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6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37188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1/14/2020 5:56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7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759176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6188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hlinkClick r:id="rId3"/>
              </a:rPr>
              <a:t>https://samcogan.com/user-defined-functions-in-arm-templates/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59995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57020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6779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41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312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53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660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57270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5766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3517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6594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5930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66353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9623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9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4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6423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878682"/>
            <a:ext cx="4773041" cy="85248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2832" y="878683"/>
            <a:ext cx="10001250" cy="8524874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534150" y="3867150"/>
            <a:ext cx="0" cy="25527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13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A79512-5207-4C2D-93CE-D43C0082D2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5955174" y="1"/>
            <a:ext cx="12332826" cy="10286999"/>
          </a:xfrm>
          <a:prstGeom prst="rect">
            <a:avLst/>
          </a:prstGeom>
        </p:spPr>
      </p:pic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F0E3C08C-B20E-414D-AD23-CC662C2C58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76300" y="878682"/>
            <a:ext cx="2049660" cy="4389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A4886A-CD55-4F6D-9D29-E9122B020C8B}"/>
              </a:ext>
            </a:extLst>
          </p:cNvPr>
          <p:cNvGrpSpPr/>
          <p:nvPr userDrawn="1"/>
        </p:nvGrpSpPr>
        <p:grpSpPr>
          <a:xfrm>
            <a:off x="864901" y="3003629"/>
            <a:ext cx="6255038" cy="3452081"/>
            <a:chOff x="576600" y="2002419"/>
            <a:chExt cx="4170025" cy="2301387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88B1501B-B3B4-4848-B7C2-263C99292D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0C8DF6-81D8-4842-A0DF-8FE8AA8464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14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9532AFA-78E5-4324-9D56-4D4CE7440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0" y="878682"/>
            <a:ext cx="2049660" cy="438912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2B2AD1-076F-40BF-98F1-311E3BBCE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3064" y="5943600"/>
            <a:ext cx="6246875" cy="50783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300" spc="0" baseline="0"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7D0842-89C9-4B62-8E7E-CD5586731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3638312"/>
            <a:ext cx="6251831" cy="1661994"/>
          </a:xfrm>
        </p:spPr>
        <p:txBody>
          <a:bodyPr anchor="b" anchorCtr="0">
            <a:spAutoFit/>
          </a:bodyPr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67BE41-7986-462F-AC1B-939AF1CF94E7}"/>
              </a:ext>
            </a:extLst>
          </p:cNvPr>
          <p:cNvGrpSpPr/>
          <p:nvPr userDrawn="1"/>
        </p:nvGrpSpPr>
        <p:grpSpPr bwMode="gray">
          <a:xfrm>
            <a:off x="7840980" y="0"/>
            <a:ext cx="10447020" cy="10287000"/>
            <a:chOff x="5227320" y="0"/>
            <a:chExt cx="696468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323DA-E527-48B8-B69F-D0670E17AB0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449"/>
            <a:stretch/>
          </p:blipFill>
          <p:spPr bwMode="gray">
            <a:xfrm>
              <a:off x="5440680" y="0"/>
              <a:ext cx="675132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096CD5-C9AD-44A0-AA99-044AA84D82E4}"/>
                </a:ext>
              </a:extLst>
            </p:cNvPr>
            <p:cNvSpPr/>
            <p:nvPr userDrawn="1"/>
          </p:nvSpPr>
          <p:spPr bwMode="gray">
            <a:xfrm>
              <a:off x="10149840" y="3139440"/>
              <a:ext cx="2042160" cy="243840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EB9608-944D-482E-9956-098EFE96D035}"/>
                </a:ext>
              </a:extLst>
            </p:cNvPr>
            <p:cNvSpPr/>
            <p:nvPr userDrawn="1"/>
          </p:nvSpPr>
          <p:spPr bwMode="gray">
            <a:xfrm>
              <a:off x="5227320" y="0"/>
              <a:ext cx="2042160" cy="158496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18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6300" y="2152650"/>
            <a:ext cx="16528257" cy="241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340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79585" y="2151555"/>
            <a:ext cx="16527780" cy="24191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53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76301" y="2152650"/>
            <a:ext cx="7817645" cy="241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84532" y="2152650"/>
            <a:ext cx="7829550" cy="241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109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685800"/>
            <a:ext cx="16527780" cy="8309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76300" y="2152650"/>
            <a:ext cx="7818120" cy="2474523"/>
          </a:xfrm>
        </p:spPr>
        <p:txBody>
          <a:bodyPr wrap="square">
            <a:spAutoFit/>
          </a:bodyPr>
          <a:lstStyle>
            <a:lvl1pPr marL="0" indent="0">
              <a:spcBef>
                <a:spcPts val="18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42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83382" indent="0">
              <a:buFont typeface="Wingdings" panose="05000000000000000000" pitchFamily="2" charset="2"/>
              <a:buNone/>
              <a:defRPr sz="3000" b="0"/>
            </a:lvl2pPr>
            <a:lvl3pPr marL="676275" indent="0">
              <a:buFont typeface="Wingdings" panose="05000000000000000000" pitchFamily="2" charset="2"/>
              <a:buNone/>
              <a:tabLst/>
              <a:defRPr sz="2400" b="0"/>
            </a:lvl3pPr>
            <a:lvl4pPr marL="978693" indent="0">
              <a:buFont typeface="Wingdings" panose="05000000000000000000" pitchFamily="2" charset="2"/>
              <a:buNone/>
              <a:defRPr sz="2100" b="0"/>
            </a:lvl4pPr>
            <a:lvl5pPr marL="1281113" indent="0">
              <a:buFont typeface="Wingdings" panose="05000000000000000000" pitchFamily="2" charset="2"/>
              <a:buNone/>
              <a:tabLst/>
              <a:defRPr sz="21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5757" y="2152650"/>
            <a:ext cx="7818120" cy="2474523"/>
          </a:xfrm>
        </p:spPr>
        <p:txBody>
          <a:bodyPr wrap="square">
            <a:spAutoFit/>
          </a:bodyPr>
          <a:lstStyle>
            <a:lvl1pPr marL="0" indent="0">
              <a:spcBef>
                <a:spcPts val="183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42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83382" indent="0">
              <a:buFont typeface="Wingdings" panose="05000000000000000000" pitchFamily="2" charset="2"/>
              <a:buNone/>
              <a:defRPr sz="3000" b="0"/>
            </a:lvl2pPr>
            <a:lvl3pPr marL="676275" indent="0">
              <a:buFont typeface="Wingdings" panose="05000000000000000000" pitchFamily="2" charset="2"/>
              <a:buNone/>
              <a:tabLst/>
              <a:defRPr sz="2400" b="0"/>
            </a:lvl3pPr>
            <a:lvl4pPr marL="978693" indent="0">
              <a:buFont typeface="Wingdings" panose="05000000000000000000" pitchFamily="2" charset="2"/>
              <a:buNone/>
              <a:defRPr sz="2100" b="0"/>
            </a:lvl4pPr>
            <a:lvl5pPr marL="1281113" indent="0">
              <a:buFont typeface="Wingdings" panose="05000000000000000000" pitchFamily="2" charset="2"/>
              <a:buNone/>
              <a:tabLst/>
              <a:defRPr sz="21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12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05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602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1" y="685800"/>
            <a:ext cx="8262629" cy="526298"/>
          </a:xfrm>
        </p:spPr>
        <p:txBody>
          <a:bodyPr tIns="64008"/>
          <a:lstStyle>
            <a:lvl1pPr>
              <a:defRPr sz="3000" spc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608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301" y="5303311"/>
            <a:ext cx="6243638" cy="507831"/>
          </a:xfrm>
        </p:spPr>
        <p:txBody>
          <a:bodyPr/>
          <a:lstStyle>
            <a:lvl1pPr marL="0" indent="0">
              <a:buNone/>
              <a:defRPr sz="3300"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992982" indent="0">
              <a:buNone/>
              <a:defRPr/>
            </a:lvl4pPr>
            <a:lvl5pPr marL="12834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3024307"/>
            <a:ext cx="6237543" cy="1661993"/>
          </a:xfrm>
        </p:spPr>
        <p:txBody>
          <a:bodyPr anchor="b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CE15EBF-5737-483E-9D18-6313289480D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8597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4310123"/>
            <a:ext cx="6239925" cy="1661993"/>
          </a:xfrm>
        </p:spPr>
        <p:txBody>
          <a:bodyPr anchor="ctr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1E7E43-E034-4449-B6D2-04DAB4D86A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4855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4494789"/>
            <a:ext cx="6244688" cy="1292662"/>
          </a:xfrm>
        </p:spPr>
        <p:txBody>
          <a:bodyPr anchor="t"/>
          <a:lstStyle>
            <a:lvl1pPr>
              <a:defRPr sz="4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BB0AFE-5DC7-4E94-A131-9873A161B4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85550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8154192"/>
            <a:ext cx="16527780" cy="830997"/>
          </a:xfrm>
        </p:spPr>
        <p:txBody>
          <a:bodyPr anchor="ctr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E6435F1-D7F1-4077-924D-A31A71362D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8288000" cy="6858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2100" b="1" dirty="0">
                <a:solidFill>
                  <a:srgbClr val="FFFFFF"/>
                </a:solidFill>
              </a:defRPr>
            </a:lvl1pPr>
          </a:lstStyle>
          <a:p>
            <a:pPr marL="342900" lvl="0" indent="-3429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25428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1299430"/>
            <a:ext cx="16527780" cy="830997"/>
          </a:xfrm>
        </p:spPr>
        <p:txBody>
          <a:bodyPr anchor="ctr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7CDBB8-C08E-4346-B958-2AAC5C81AA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3429000"/>
            <a:ext cx="18288000" cy="6858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2100" b="1" dirty="0">
                <a:solidFill>
                  <a:srgbClr val="FFFFFF"/>
                </a:solidFill>
              </a:defRPr>
            </a:lvl1pPr>
          </a:lstStyle>
          <a:p>
            <a:pPr marL="342900" lvl="0" indent="-3429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6441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299" y="8534400"/>
            <a:ext cx="8051292" cy="4616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2790" y="8534400"/>
            <a:ext cx="8051292" cy="4616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685800"/>
            <a:ext cx="16527780" cy="830997"/>
          </a:xfrm>
        </p:spPr>
        <p:txBody>
          <a:bodyPr/>
          <a:lstStyle>
            <a:lvl1pPr>
              <a:defRPr>
                <a:gradFill>
                  <a:gsLst>
                    <a:gs pos="26923">
                      <a:schemeClr val="tx1"/>
                    </a:gs>
                    <a:gs pos="6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6645F76-33FA-4C4C-B179-E7B4601497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73918" y="3038475"/>
            <a:ext cx="8051292" cy="521208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500" b="1" dirty="0">
                <a:solidFill>
                  <a:srgbClr val="FFFFFF"/>
                </a:solidFill>
              </a:defRPr>
            </a:lvl1pPr>
          </a:lstStyle>
          <a:p>
            <a:pPr marL="342900" lvl="0" indent="-3429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A14B4D-FCF1-42C4-A20D-2D2DF33EE0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362790" y="3038475"/>
            <a:ext cx="8051292" cy="521208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500" b="1" dirty="0">
                <a:solidFill>
                  <a:srgbClr val="FFFFFF"/>
                </a:solidFill>
              </a:defRPr>
            </a:lvl1pPr>
          </a:lstStyle>
          <a:p>
            <a:pPr marL="342900" lvl="0" indent="-3429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6339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920" y="8534400"/>
            <a:ext cx="5212556" cy="4616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37961" y="8534400"/>
            <a:ext cx="5212556" cy="4616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01527" y="8534400"/>
            <a:ext cx="5212556" cy="4616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685800"/>
            <a:ext cx="16527780" cy="830997"/>
          </a:xfrm>
        </p:spPr>
        <p:txBody>
          <a:bodyPr/>
          <a:lstStyle>
            <a:lvl1pPr>
              <a:defRPr>
                <a:gradFill>
                  <a:gsLst>
                    <a:gs pos="36538">
                      <a:schemeClr val="tx1"/>
                    </a:gs>
                    <a:gs pos="6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804FCD-FDB3-4DB4-BDFC-7033A72610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73918" y="3038475"/>
            <a:ext cx="5212080" cy="521208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1952726-EE06-4B14-8C08-AF36F8EE46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538436" y="3038475"/>
            <a:ext cx="5212080" cy="521208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AA9C9EC-EA14-45A3-8B02-CD120ECA78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2201764" y="3038475"/>
            <a:ext cx="5212080" cy="521208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6298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920" y="7130907"/>
            <a:ext cx="3799332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0862" y="7130907"/>
            <a:ext cx="3799332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7806" y="7130907"/>
            <a:ext cx="3799332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14750" y="7130907"/>
            <a:ext cx="3799332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5" y="685800"/>
            <a:ext cx="16527780" cy="830997"/>
          </a:xfrm>
        </p:spPr>
        <p:txBody>
          <a:bodyPr/>
          <a:lstStyle>
            <a:lvl1pPr>
              <a:defRPr>
                <a:gradFill>
                  <a:gsLst>
                    <a:gs pos="961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B74210-448F-47BC-B1F1-B9CBC10BFF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73918" y="3038475"/>
            <a:ext cx="3799332" cy="3799332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9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F9C3BDD-2DC3-4D67-8CD3-020399AB709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120862" y="3038475"/>
            <a:ext cx="3799332" cy="3799332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9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D642-CAC2-4C9A-B794-7EBB3F3C42C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9367806" y="3038475"/>
            <a:ext cx="3799332" cy="3799332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9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B3829F-413F-45B9-813C-F4849962313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3610843" y="3038475"/>
            <a:ext cx="3799332" cy="3799332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13991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9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941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1398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3077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72950" y="3026570"/>
            <a:ext cx="5241132" cy="461665"/>
          </a:xfrm>
        </p:spPr>
        <p:txBody>
          <a:bodyPr/>
          <a:lstStyle>
            <a:lvl1pPr marL="0" indent="0">
              <a:buFontTx/>
              <a:buNone/>
              <a:defRPr sz="3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73918" y="2155032"/>
            <a:ext cx="10879932" cy="7248525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5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4108126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3458760"/>
            <a:ext cx="5203434" cy="1661993"/>
          </a:xfrm>
        </p:spPr>
        <p:txBody>
          <a:bodyPr/>
          <a:lstStyle>
            <a:lvl1pPr>
              <a:defRPr sz="5400">
                <a:gradFill>
                  <a:gsLst>
                    <a:gs pos="15385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9156" y="3670558"/>
            <a:ext cx="10441782" cy="55399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3600"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82395" y="3026570"/>
            <a:ext cx="5215988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972300" y="3026570"/>
            <a:ext cx="10441782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5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6534150" cy="10287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398708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7473" y="4817954"/>
            <a:ext cx="10004487" cy="646331"/>
          </a:xfrm>
        </p:spPr>
        <p:txBody>
          <a:bodyPr anchor="ctr" anchorCtr="0"/>
          <a:lstStyle>
            <a:lvl1pPr marL="0" indent="0">
              <a:spcAft>
                <a:spcPts val="1800"/>
              </a:spcAft>
              <a:buNone/>
              <a:defRPr sz="4200"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4725621"/>
            <a:ext cx="4775456" cy="83099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4268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6534150" cy="10287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398708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7473" y="4817954"/>
            <a:ext cx="10004487" cy="646331"/>
          </a:xfrm>
        </p:spPr>
        <p:txBody>
          <a:bodyPr anchor="ctr" anchorCtr="0"/>
          <a:lstStyle>
            <a:lvl1pPr marL="0" indent="0">
              <a:spcAft>
                <a:spcPts val="1800"/>
              </a:spcAft>
              <a:buNone/>
              <a:defRPr sz="4200"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4725621"/>
            <a:ext cx="4775456" cy="830997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3776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534150" y="3867150"/>
            <a:ext cx="0" cy="25527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2832" y="4817954"/>
            <a:ext cx="10001250" cy="646331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4725621"/>
            <a:ext cx="4773041" cy="8309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99009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49835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75" baseline="0" dirty="0">
                <a:ln w="3175">
                  <a:noFill/>
                </a:ln>
                <a:gradFill>
                  <a:gsLst>
                    <a:gs pos="79646">
                      <a:srgbClr val="30E5D0"/>
                    </a:gs>
                    <a:gs pos="5384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5078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3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468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49835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5078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3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3385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75" baseline="0" dirty="0">
                <a:ln w="3175">
                  <a:noFill/>
                </a:ln>
                <a:gradFill>
                  <a:gsLst>
                    <a:gs pos="53846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13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961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59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413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322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28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395" y="2155033"/>
            <a:ext cx="16527780" cy="2862323"/>
          </a:xfrm>
        </p:spPr>
        <p:txBody>
          <a:bodyPr/>
          <a:lstStyle>
            <a:lvl1pPr marL="0" indent="0">
              <a:buNone/>
              <a:defRPr sz="42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519830" indent="0">
              <a:buNone/>
              <a:defRPr sz="36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876911" indent="0">
              <a:buNone/>
              <a:defRPr sz="3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221845" indent="0">
              <a:buNone/>
              <a:defRPr sz="27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576496" indent="0">
              <a:buNone/>
              <a:defRPr sz="27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082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1" y="878682"/>
            <a:ext cx="2049368" cy="43891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876300" y="9241975"/>
            <a:ext cx="6723186" cy="1615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1398435" eaLnBrk="0" hangingPunct="0"/>
            <a:r>
              <a:rPr lang="en-US" sz="10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0544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876300" y="2155032"/>
            <a:ext cx="16528257" cy="3323987"/>
          </a:xfrm>
        </p:spPr>
        <p:txBody>
          <a:bodyPr>
            <a:spAutoFit/>
          </a:bodyPr>
          <a:lstStyle>
            <a:lvl1pPr>
              <a:defRPr sz="5400">
                <a:latin typeface="+mn-lt"/>
              </a:defRPr>
            </a:lvl1pPr>
            <a:lvl2pPr>
              <a:defRPr sz="4200">
                <a:latin typeface="+mn-lt"/>
              </a:defRPr>
            </a:lvl2pPr>
            <a:lvl3pPr>
              <a:defRPr sz="36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27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9403558"/>
            <a:ext cx="18288002" cy="88344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5550" spc="-7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8846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3467-0DBF-4602-820A-6E5A45E1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89FE-A209-4DDC-AC28-587D66E54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84D99-168C-4426-9F9B-763D2FAB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61DA-02BF-4BCC-BEE5-F16F1259183D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F543-AF6E-41CD-93A5-15362A9F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0213E-8395-42C5-9BCE-99A126BA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EC52A-DC00-46F7-8C21-388E508B1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39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8973587" y="1769757"/>
            <a:ext cx="8670110" cy="5634690"/>
          </a:xfrm>
        </p:spPr>
        <p:txBody>
          <a:bodyPr anchor="ctr">
            <a:noAutofit/>
          </a:bodyPr>
          <a:lstStyle>
            <a:lvl1pPr algn="ctr">
              <a:defRPr sz="2648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9637" y="1717282"/>
            <a:ext cx="7707263" cy="3860264"/>
          </a:xfrm>
        </p:spPr>
        <p:txBody>
          <a:bodyPr wrap="square" lIns="0" tIns="0" rIns="0" bIns="0">
            <a:noAutofit/>
          </a:bodyPr>
          <a:lstStyle>
            <a:lvl1pPr marL="0" marR="0" indent="0" algn="l" defTabSz="137155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824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118" b="0" i="0">
                <a:solidFill>
                  <a:srgbClr val="000000"/>
                </a:solidFill>
                <a:latin typeface="+mn-lt"/>
              </a:defRPr>
            </a:lvl1pPr>
            <a:lvl2pPr marL="336146" marR="0" indent="0" algn="l" defTabSz="137155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672290" indent="0">
              <a:buNone/>
              <a:defRPr/>
            </a:lvl3pPr>
            <a:lvl4pPr marL="1008435" indent="0">
              <a:buNone/>
              <a:defRPr/>
            </a:lvl4pPr>
            <a:lvl5pPr marL="1344579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37" y="333875"/>
            <a:ext cx="17004059" cy="110901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81786557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637" y="333874"/>
            <a:ext cx="17004059" cy="113703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1424401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51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08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3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0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69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15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E27A9-E0BD-4EB1-945A-8196FD0AA81A}" type="datetimeFigureOut">
              <a:rPr lang="en-GB" smtClean="0"/>
              <a:t>14/01/2020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6599B-1013-47B5-95B6-920216FB8A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9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82395" y="685800"/>
            <a:ext cx="1652778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876300" y="2153255"/>
            <a:ext cx="16527780" cy="2419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877824" cy="87782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6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</p:sldLayoutIdLst>
  <p:transition>
    <p:fade/>
  </p:transition>
  <p:hf sldNum="0" hdr="0" ftr="0" dt="0"/>
  <p:txStyles>
    <p:titleStyle>
      <a:lvl1pPr algn="l" defTabSz="1399113" rtl="0" eaLnBrk="1" latinLnBrk="0" hangingPunct="1">
        <a:lnSpc>
          <a:spcPct val="100000"/>
        </a:lnSpc>
        <a:spcBef>
          <a:spcPct val="0"/>
        </a:spcBef>
        <a:buNone/>
        <a:defRPr lang="en-US" sz="54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4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685800" marR="0" indent="-342900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85838" marR="0" indent="-300038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64445" marR="0" indent="-271463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535907" marR="0" indent="-252413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847560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47118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6675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6233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99557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99113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98670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98226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97784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97339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96896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596454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jacktracey.co.uk/azurerbacrole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8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svg"/><Relationship Id="rId11" Type="http://schemas.openxmlformats.org/officeDocument/2006/relationships/image" Target="../media/image2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45.sv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svg"/><Relationship Id="rId11" Type="http://schemas.openxmlformats.org/officeDocument/2006/relationships/image" Target="../media/image2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45.sv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4.jpeg"/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33.sv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svg"/><Relationship Id="rId1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f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16.svg"/><Relationship Id="rId5" Type="http://schemas.openxmlformats.org/officeDocument/2006/relationships/image" Target="../media/image23.png"/><Relationship Id="rId15" Type="http://schemas.openxmlformats.org/officeDocument/2006/relationships/image" Target="../media/image29.svg"/><Relationship Id="rId10" Type="http://schemas.openxmlformats.org/officeDocument/2006/relationships/image" Target="../media/image15.png"/><Relationship Id="rId19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7.jpe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6.xml"/><Relationship Id="rId1" Type="http://schemas.openxmlformats.org/officeDocument/2006/relationships/video" Target="https://www.youtube.com/embed/3D-JIKShrws?start=990&amp;feature=oembed" TargetMode="External"/><Relationship Id="rId6" Type="http://schemas.openxmlformats.org/officeDocument/2006/relationships/image" Target="../media/image77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21.png"/><Relationship Id="rId3" Type="http://schemas.openxmlformats.org/officeDocument/2006/relationships/image" Target="../media/image22.png"/><Relationship Id="rId21" Type="http://schemas.openxmlformats.org/officeDocument/2006/relationships/image" Target="../media/image48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6.xml"/><Relationship Id="rId1" Type="http://schemas.openxmlformats.org/officeDocument/2006/relationships/video" Target="https://www.youtube.com/embed/3D-JIKShrws?start=2443&amp;feature=oembed" TargetMode="External"/><Relationship Id="rId6" Type="http://schemas.openxmlformats.org/officeDocument/2006/relationships/image" Target="../media/image77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.png"/><Relationship Id="rId5" Type="http://schemas.openxmlformats.org/officeDocument/2006/relationships/image" Target="../media/image66.png"/><Relationship Id="rId4" Type="http://schemas.openxmlformats.org/officeDocument/2006/relationships/hyperlink" Target="https://aka.ms/justlearnar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springclean.com/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8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tracey.co.uk/tagsupport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CCF40-5712-4716-8D5B-94452FD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1951BD-0E6F-44A4-BE0B-143D9FB2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5746283" cy="2954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F23209-6009-4F76-8580-53EB8B541BD8}"/>
              </a:ext>
            </a:extLst>
          </p:cNvPr>
          <p:cNvSpPr/>
          <p:nvPr/>
        </p:nvSpPr>
        <p:spPr>
          <a:xfrm>
            <a:off x="3802333" y="5370897"/>
            <a:ext cx="14548586" cy="3176337"/>
          </a:xfrm>
          <a:prstGeom prst="rect">
            <a:avLst/>
          </a:prstGeom>
          <a:solidFill>
            <a:srgbClr val="EA9653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AAA05-5408-4C46-B343-4870B94CED63}"/>
              </a:ext>
            </a:extLst>
          </p:cNvPr>
          <p:cNvSpPr txBox="1"/>
          <p:nvPr/>
        </p:nvSpPr>
        <p:spPr>
          <a:xfrm>
            <a:off x="4193753" y="6171659"/>
            <a:ext cx="1376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FFFFFF"/>
                </a:solidFill>
                <a:latin typeface="Raleway" panose="020B0803030101060003" pitchFamily="34" charset="0"/>
              </a:rPr>
              <a:t>Azure Governance</a:t>
            </a:r>
            <a:endParaRPr lang="en-GB" sz="4000" b="1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CC15B-72D6-4BA4-B4B0-91D1AE29AB2C}"/>
              </a:ext>
            </a:extLst>
          </p:cNvPr>
          <p:cNvGrpSpPr/>
          <p:nvPr/>
        </p:nvGrpSpPr>
        <p:grpSpPr>
          <a:xfrm>
            <a:off x="13798413" y="121217"/>
            <a:ext cx="4378494" cy="2705307"/>
            <a:chOff x="-1412092" y="4212368"/>
            <a:chExt cx="1585974" cy="1008262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06E0330-C06C-4109-8C4B-77E08FDCF623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4A34A54-1BC1-45C0-A250-BE5AE78F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620341F-EF78-4CEB-9F9D-BCB2785A11E0}"/>
                </a:ext>
              </a:extLst>
            </p:cNvPr>
            <p:cNvSpPr txBox="1"/>
            <p:nvPr/>
          </p:nvSpPr>
          <p:spPr>
            <a:xfrm>
              <a:off x="-1054301" y="4639074"/>
              <a:ext cx="53941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489D02D1-B2DA-47F2-8317-9E07E392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D521794-7351-438B-8DAB-3C384AEE8161}"/>
                </a:ext>
              </a:extLst>
            </p:cNvPr>
            <p:cNvSpPr txBox="1"/>
            <p:nvPr/>
          </p:nvSpPr>
          <p:spPr>
            <a:xfrm>
              <a:off x="-1054301" y="4988008"/>
              <a:ext cx="560316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Graphic 10">
              <a:extLst>
                <a:ext uri="{FF2B5EF4-FFF2-40B4-BE49-F238E27FC236}">
                  <a16:creationId xmlns:a16="http://schemas.microsoft.com/office/drawing/2014/main" id="{55D73E94-E568-4911-83FD-6F55D0D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E4E5E93-99ED-4663-8896-F12AE753F71B}"/>
              </a:ext>
            </a:extLst>
          </p:cNvPr>
          <p:cNvSpPr txBox="1"/>
          <p:nvPr/>
        </p:nvSpPr>
        <p:spPr>
          <a:xfrm>
            <a:off x="6735328" y="-1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FFFF"/>
                </a:solidFill>
                <a:latin typeface="Raleway" panose="020B0803030101060003" pitchFamily="34" charset="0"/>
              </a:rPr>
              <a:t>#</a:t>
            </a:r>
            <a:r>
              <a:rPr lang="en-GB" sz="5400" dirty="0" err="1">
                <a:solidFill>
                  <a:srgbClr val="FFFFFF"/>
                </a:solidFill>
                <a:latin typeface="Raleway" panose="020B0803030101060003" pitchFamily="34" charset="0"/>
              </a:rPr>
              <a:t>AzureFamily</a:t>
            </a:r>
            <a:endParaRPr lang="en-GB" sz="5400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53AE1-09DE-4633-9598-9F779765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169" y="63324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7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630127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Role-Based Access Control (RBAC)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337646" y="1059400"/>
            <a:ext cx="17917508" cy="9264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Access Management / Permissions Control for Azure Resources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Applied to Users, Groups, Service Principals or Managed Identities</a:t>
            </a:r>
            <a:br>
              <a:rPr lang="en-US" sz="4200" dirty="0">
                <a:solidFill>
                  <a:srgbClr val="737474"/>
                </a:solidFill>
                <a:latin typeface="Raleway" panose="020B0803030101060003" pitchFamily="34" charset="0"/>
              </a:rPr>
            </a:br>
            <a:endParaRPr lang="en-US" sz="4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Different to Azure AD Roles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e.g. Global Administrator or Exchange Administrator</a:t>
            </a:r>
            <a:b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</a:b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Can be applied at all Azure Governance Scope levels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e.g. Management Group, Subscription, Resource Group or Resource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Over 70+ Built-in Roles - </a:t>
            </a:r>
            <a:r>
              <a:rPr lang="en-US" sz="3200" dirty="0">
                <a:solidFill>
                  <a:srgbClr val="EA9653"/>
                </a:solidFill>
                <a:latin typeface="Raleway" panose="020B080303010106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https://jacktracey.co.uk/azurerbacroles</a:t>
            </a:r>
            <a:r>
              <a:rPr lang="en-US" sz="3200" dirty="0">
                <a:solidFill>
                  <a:srgbClr val="EA9653"/>
                </a:solidFill>
                <a:latin typeface="Raleway" panose="020B0803030101060003" pitchFamily="34" charset="0"/>
              </a:rPr>
              <a:t> </a:t>
            </a:r>
            <a:endParaRPr lang="en-US" sz="3600" dirty="0">
              <a:solidFill>
                <a:srgbClr val="EA9653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Custom Roles can also be created if a built-in one does not meet requirements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  <a:latin typeface="Raleway" panose="020B0803030101060003" pitchFamily="34" charset="0"/>
              </a:rPr>
              <a:t>Not supported by Management Groups yet</a:t>
            </a:r>
            <a:b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</a:b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4 Fundamental Roles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Owner – </a:t>
            </a: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Full access to all resources &amp; CAN assign RBAC Roles for other users</a:t>
            </a:r>
            <a:endParaRPr lang="en-US" sz="28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Contributor – </a:t>
            </a: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Full access to all resources but CANNOT assign RBAC Roles for other users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Reader – </a:t>
            </a: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Read access to all resources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User Access Administrator – </a:t>
            </a: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No access to resources but CAN manage user access/RBAC role assignments</a:t>
            </a:r>
            <a:endParaRPr lang="en-US" sz="2800" dirty="0">
              <a:solidFill>
                <a:srgbClr val="737474"/>
              </a:solidFill>
              <a:latin typeface="Raleway" panose="020B08030301010600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971F05-5107-4AE8-A7C0-C6D93720C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24062" y="1899705"/>
            <a:ext cx="2749718" cy="2749718"/>
          </a:xfrm>
          <a:prstGeom prst="rect">
            <a:avLst/>
          </a:prstGeom>
        </p:spPr>
      </p:pic>
      <p:sp>
        <p:nvSpPr>
          <p:cNvPr id="2" name="AutoShape 2" descr="Security principal for a role assignment">
            <a:extLst>
              <a:ext uri="{FF2B5EF4-FFF2-40B4-BE49-F238E27FC236}">
                <a16:creationId xmlns:a16="http://schemas.microsoft.com/office/drawing/2014/main" id="{DE99C2D9-5422-4CB0-B6A0-AD1B79E14A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46F2D-1E18-4243-BC79-45319521A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277" y="2359762"/>
            <a:ext cx="4417445" cy="133128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14BD514-9F9A-4FF0-9D48-B5827B82D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FBFFE14-5BA6-40A3-B7BF-4929FDF09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630127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Role-Based Access Control (RBAC)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528146" y="3804674"/>
            <a:ext cx="17231708" cy="267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/>
            <a:r>
              <a:rPr lang="en-US" sz="5400" dirty="0">
                <a:solidFill>
                  <a:srgbClr val="737474"/>
                </a:solidFill>
                <a:latin typeface="Raleway" panose="020B0803030101060003" pitchFamily="34" charset="0"/>
              </a:rPr>
              <a:t>RBAC role assignments are automatically inherited downwards from the Azure Governance Scope level they are applied to!</a:t>
            </a:r>
            <a:endParaRPr lang="en-US" sz="4400" dirty="0">
              <a:solidFill>
                <a:srgbClr val="737474"/>
              </a:solidFill>
              <a:latin typeface="Raleway" panose="020B0803030101060003" pitchFamily="34" charset="0"/>
            </a:endParaRPr>
          </a:p>
        </p:txBody>
      </p:sp>
      <p:sp>
        <p:nvSpPr>
          <p:cNvPr id="2" name="AutoShape 2" descr="Security principal for a role assignment">
            <a:extLst>
              <a:ext uri="{FF2B5EF4-FFF2-40B4-BE49-F238E27FC236}">
                <a16:creationId xmlns:a16="http://schemas.microsoft.com/office/drawing/2014/main" id="{DE99C2D9-5422-4CB0-B6A0-AD1B79E14A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close up of a monitor&#10;&#10;Description automatically generated">
            <a:extLst>
              <a:ext uri="{FF2B5EF4-FFF2-40B4-BE49-F238E27FC236}">
                <a16:creationId xmlns:a16="http://schemas.microsoft.com/office/drawing/2014/main" id="{7F6EC58D-A6FA-4486-8221-EBA7BA36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74" y="1087258"/>
            <a:ext cx="12267652" cy="9199742"/>
          </a:xfrm>
          <a:prstGeom prst="rect">
            <a:avLst/>
          </a:prstGeom>
        </p:spPr>
      </p:pic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F42E4F76-D426-4737-9D5D-173F2B688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905" y="1663745"/>
            <a:ext cx="1126783" cy="11267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B17F1F7-1F3C-4D73-9F69-4E4DA18F20EB}"/>
              </a:ext>
            </a:extLst>
          </p:cNvPr>
          <p:cNvGrpSpPr/>
          <p:nvPr/>
        </p:nvGrpSpPr>
        <p:grpSpPr>
          <a:xfrm>
            <a:off x="9144000" y="4016716"/>
            <a:ext cx="2253566" cy="1126784"/>
            <a:chOff x="9144000" y="4016716"/>
            <a:chExt cx="2253566" cy="1126784"/>
          </a:xfrm>
        </p:grpSpPr>
        <p:pic>
          <p:nvPicPr>
            <p:cNvPr id="15" name="Graphic 14" descr="User">
              <a:extLst>
                <a:ext uri="{FF2B5EF4-FFF2-40B4-BE49-F238E27FC236}">
                  <a16:creationId xmlns:a16="http://schemas.microsoft.com/office/drawing/2014/main" id="{31F5BDAB-C82C-4CCE-9B2A-AC925DDD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4000" y="4016717"/>
              <a:ext cx="1126783" cy="1126783"/>
            </a:xfrm>
            <a:prstGeom prst="rect">
              <a:avLst/>
            </a:prstGeom>
          </p:spPr>
        </p:pic>
        <p:pic>
          <p:nvPicPr>
            <p:cNvPr id="16" name="Graphic 15" descr="User">
              <a:extLst>
                <a:ext uri="{FF2B5EF4-FFF2-40B4-BE49-F238E27FC236}">
                  <a16:creationId xmlns:a16="http://schemas.microsoft.com/office/drawing/2014/main" id="{5DCA38E8-15F3-4A88-AF58-2115A0EE6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0783" y="4016716"/>
              <a:ext cx="1126783" cy="112678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E6AB27-3975-4099-B039-08FE25C05D38}"/>
              </a:ext>
            </a:extLst>
          </p:cNvPr>
          <p:cNvGrpSpPr/>
          <p:nvPr/>
        </p:nvGrpSpPr>
        <p:grpSpPr>
          <a:xfrm>
            <a:off x="9146901" y="6270283"/>
            <a:ext cx="4299298" cy="1126783"/>
            <a:chOff x="9146901" y="6270283"/>
            <a:chExt cx="4299298" cy="1126783"/>
          </a:xfrm>
        </p:grpSpPr>
        <p:pic>
          <p:nvPicPr>
            <p:cNvPr id="17" name="Graphic 16" descr="User">
              <a:extLst>
                <a:ext uri="{FF2B5EF4-FFF2-40B4-BE49-F238E27FC236}">
                  <a16:creationId xmlns:a16="http://schemas.microsoft.com/office/drawing/2014/main" id="{A8C82089-DA08-41F4-A171-77A701BB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6901" y="6270283"/>
              <a:ext cx="1126783" cy="1126783"/>
            </a:xfrm>
            <a:prstGeom prst="rect">
              <a:avLst/>
            </a:prstGeom>
          </p:spPr>
        </p:pic>
        <p:pic>
          <p:nvPicPr>
            <p:cNvPr id="18" name="Graphic 17" descr="User">
              <a:extLst>
                <a:ext uri="{FF2B5EF4-FFF2-40B4-BE49-F238E27FC236}">
                  <a16:creationId xmlns:a16="http://schemas.microsoft.com/office/drawing/2014/main" id="{8DBDCE86-35FF-4405-A852-A21F17315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32316" y="6270283"/>
              <a:ext cx="1126783" cy="1126783"/>
            </a:xfrm>
            <a:prstGeom prst="rect">
              <a:avLst/>
            </a:prstGeom>
          </p:spPr>
        </p:pic>
        <p:pic>
          <p:nvPicPr>
            <p:cNvPr id="19" name="Graphic 18" descr="User">
              <a:extLst>
                <a:ext uri="{FF2B5EF4-FFF2-40B4-BE49-F238E27FC236}">
                  <a16:creationId xmlns:a16="http://schemas.microsoft.com/office/drawing/2014/main" id="{984ACBD0-1679-4B44-8FDA-8DEF2291E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19416" y="6270283"/>
              <a:ext cx="1126783" cy="112678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99A1F-C053-4616-AEAC-14A2976CAF37}"/>
              </a:ext>
            </a:extLst>
          </p:cNvPr>
          <p:cNvGrpSpPr/>
          <p:nvPr/>
        </p:nvGrpSpPr>
        <p:grpSpPr>
          <a:xfrm>
            <a:off x="9144000" y="8660529"/>
            <a:ext cx="5582394" cy="1141582"/>
            <a:chOff x="9144000" y="8660529"/>
            <a:chExt cx="5582394" cy="1141582"/>
          </a:xfrm>
        </p:grpSpPr>
        <p:pic>
          <p:nvPicPr>
            <p:cNvPr id="20" name="Graphic 19" descr="User">
              <a:extLst>
                <a:ext uri="{FF2B5EF4-FFF2-40B4-BE49-F238E27FC236}">
                  <a16:creationId xmlns:a16="http://schemas.microsoft.com/office/drawing/2014/main" id="{37E455F4-A864-479E-8877-BE2C4105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4000" y="8673026"/>
              <a:ext cx="1126783" cy="1126783"/>
            </a:xfrm>
            <a:prstGeom prst="rect">
              <a:avLst/>
            </a:prstGeom>
          </p:spPr>
        </p:pic>
        <p:pic>
          <p:nvPicPr>
            <p:cNvPr id="21" name="Graphic 20" descr="User">
              <a:extLst>
                <a:ext uri="{FF2B5EF4-FFF2-40B4-BE49-F238E27FC236}">
                  <a16:creationId xmlns:a16="http://schemas.microsoft.com/office/drawing/2014/main" id="{5F823796-F376-4448-89EE-9F71ED1F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33753" y="8660529"/>
              <a:ext cx="1126783" cy="1126783"/>
            </a:xfrm>
            <a:prstGeom prst="rect">
              <a:avLst/>
            </a:prstGeom>
          </p:spPr>
        </p:pic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D5EAB5E9-7471-448B-9950-761EA89ED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09858" y="8673026"/>
              <a:ext cx="1126783" cy="1126783"/>
            </a:xfrm>
            <a:prstGeom prst="rect">
              <a:avLst/>
            </a:prstGeom>
          </p:spPr>
        </p:pic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7F19AAE8-3E42-4D9C-B00D-A37200675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99611" y="8675328"/>
              <a:ext cx="1126783" cy="1126783"/>
            </a:xfrm>
            <a:prstGeom prst="rect">
              <a:avLst/>
            </a:prstGeom>
          </p:spPr>
        </p:pic>
      </p:grpSp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CD23B8E5-7248-4F5F-A7AD-9B65648C3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0782" y="4016715"/>
            <a:ext cx="1126783" cy="1126783"/>
          </a:xfrm>
          <a:prstGeom prst="rect">
            <a:avLst/>
          </a:prstGeom>
        </p:spPr>
      </p:pic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12F485B1-8A7B-4CA1-95ED-AA2BE63F2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9416" y="6270283"/>
            <a:ext cx="1126783" cy="1126783"/>
          </a:xfrm>
          <a:prstGeom prst="rect">
            <a:avLst/>
          </a:prstGeom>
        </p:spPr>
      </p:pic>
      <p:pic>
        <p:nvPicPr>
          <p:cNvPr id="30" name="Graphic 29" descr="User">
            <a:extLst>
              <a:ext uri="{FF2B5EF4-FFF2-40B4-BE49-F238E27FC236}">
                <a16:creationId xmlns:a16="http://schemas.microsoft.com/office/drawing/2014/main" id="{5E76D78D-5AEF-426E-9BDD-21FBD35AD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9611" y="8668822"/>
            <a:ext cx="1126783" cy="1126783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47327020-10C9-4E2C-9D65-4269BF165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4F3D054-F13B-4821-A7D4-A2DB44074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4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7910199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799" y="391034"/>
            <a:ext cx="11881697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RBAC – Tips &amp; Best Practice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370141" y="1257290"/>
            <a:ext cx="14453921" cy="9079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 the Least-Privilege Administrative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 Built-in RBAC Roles wherever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 Azure AD Groups instead of users wherever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 the Azure Governance Scopes to simplifying assignments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Only use Deny Assignments where absolutely required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Increased numbers of these types of assignments can make it difficult for troubleshooting RBAC permissions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Ensure users with any level of Create, Update or Delete permissions have MFA enabled on their User account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This may require additional licensing for Azure AD Premium features</a:t>
            </a:r>
            <a:endParaRPr lang="en-US" sz="28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737474"/>
              </a:solidFill>
              <a:latin typeface="Raleway" panose="020B08030301010600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971F05-5107-4AE8-A7C0-C6D93720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63675" y="7262468"/>
            <a:ext cx="2749718" cy="2749718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C34F237-486B-465A-9CEB-2F864EA95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5461" y="564214"/>
            <a:ext cx="1552979" cy="1552979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7E4E3B16-A60D-4270-8BED-F7E299BE0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8778" y="1752476"/>
            <a:ext cx="1552979" cy="1552979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50E792A2-EB86-4B28-85BC-4BDF4EA81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23250" y="3839147"/>
            <a:ext cx="1552979" cy="1552979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63C12F15-ABD9-41C5-83FF-AE52D2702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46681" y="4969677"/>
            <a:ext cx="1552979" cy="1552979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7C2AA2CC-4744-4C38-8782-3370A73B7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46680" y="6876696"/>
            <a:ext cx="1552979" cy="1552979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76256FDB-1849-4ADD-BADC-1504595B3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5668" y="2716120"/>
            <a:ext cx="1552979" cy="155297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B5039FC1-CE74-472E-A3DC-22ED5DD9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1565B8F-5294-44C4-8B3F-CAED47498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4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3935909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Azure Policy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246485" y="1401337"/>
            <a:ext cx="17795029" cy="89255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Tool to help your Azure environment stay compliant with your policies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Used by Azure Security Center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 to apply “guardrails” instead of becoming a blocker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Can check both the Azure Platform &amp; inside the OS of a 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Key Terms: 		</a:t>
            </a: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Definitions, 		Initiatives, 			Assignments</a:t>
            </a:r>
            <a:endParaRPr lang="en-US" sz="40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Can be applied to Management Groups, Subscriptions &amp; Resource Groups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Exclusions can also be made to assist with requirements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  <a:ea typeface="+mn-ea"/>
                <a:cs typeface="+mn-cs"/>
              </a:rPr>
              <a:t>Defined as JSON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  <a:ea typeface="+mn-ea"/>
              <a:cs typeface="+mn-c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  <a:ea typeface="+mn-ea"/>
                <a:cs typeface="+mn-cs"/>
              </a:rPr>
              <a:t>Visual Studio Code Extension Available</a:t>
            </a: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7C453-0CD3-4B57-9E58-A7A60F537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1684" y="2961249"/>
            <a:ext cx="3138373" cy="31383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B6D0241-6F31-485B-833D-6D1216A50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BC73DD0-251D-4BAF-9E20-40B46535B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2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5930963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Azure Policy Effects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10533" y="1244849"/>
            <a:ext cx="17795029" cy="7201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Append</a:t>
            </a: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at resource Creation or Update to add additional properties to the deployment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e.g. Add public IP addresses to Storage Account firewall rules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Audit</a:t>
            </a: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after a successful resource Creation or Update to audit properties and resources but not stop the deployment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e.g. Just checking what's being deployed but not restricting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37474"/>
                </a:solidFill>
                <a:latin typeface="Raleway" panose="020B0803030101060003" pitchFamily="34" charset="0"/>
              </a:rPr>
              <a:t>Deny</a:t>
            </a: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at resource Creation or Update to audit properties and resources and stop the deployment if the policy is matched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e.g. Just checking what’s going to be deployed/updated and stopping it if it matches the policy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37474"/>
                </a:solidFill>
                <a:latin typeface="Raleway" panose="020B0803030101060003" pitchFamily="34" charset="0"/>
              </a:rPr>
              <a:t>AuditIfNotExists</a:t>
            </a:r>
            <a:endParaRPr lang="en-US" sz="28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at resource Creation or Update to audit properties but not stop the deployment to see if specific properties/values are missing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37474"/>
                </a:solidFill>
                <a:latin typeface="Raleway" panose="020B0803030101060003" pitchFamily="34" charset="0"/>
              </a:rPr>
              <a:t>e.g. Just checking what's being deployed and missing, but not restricting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7C453-0CD3-4B57-9E58-A7A60F537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4280" y="1313878"/>
            <a:ext cx="2409032" cy="24090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FB6E76-EBA0-4946-A53D-38E3836A954B}"/>
              </a:ext>
            </a:extLst>
          </p:cNvPr>
          <p:cNvGrpSpPr/>
          <p:nvPr/>
        </p:nvGrpSpPr>
        <p:grpSpPr>
          <a:xfrm>
            <a:off x="4076653" y="8193905"/>
            <a:ext cx="10134694" cy="1903957"/>
            <a:chOff x="677309" y="8193905"/>
            <a:chExt cx="10134694" cy="1903957"/>
          </a:xfrm>
        </p:grpSpPr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26B65C00-794A-4F08-A124-B4200F62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309" y="8193906"/>
              <a:ext cx="1903956" cy="1903956"/>
            </a:xfrm>
            <a:prstGeom prst="rect">
              <a:avLst/>
            </a:prstGeom>
          </p:spPr>
        </p:pic>
        <p:pic>
          <p:nvPicPr>
            <p:cNvPr id="4" name="Graphic 3" descr="Close">
              <a:extLst>
                <a:ext uri="{FF2B5EF4-FFF2-40B4-BE49-F238E27FC236}">
                  <a16:creationId xmlns:a16="http://schemas.microsoft.com/office/drawing/2014/main" id="{5AABC330-6ECD-49B1-A517-B25CDC87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92678" y="8193906"/>
              <a:ext cx="1903956" cy="1903956"/>
            </a:xfrm>
            <a:prstGeom prst="rect">
              <a:avLst/>
            </a:prstGeom>
          </p:spPr>
        </p:pic>
        <p:pic>
          <p:nvPicPr>
            <p:cNvPr id="6" name="Graphic 5" descr="Question mark">
              <a:extLst>
                <a:ext uri="{FF2B5EF4-FFF2-40B4-BE49-F238E27FC236}">
                  <a16:creationId xmlns:a16="http://schemas.microsoft.com/office/drawing/2014/main" id="{66D42668-398A-4046-AB55-73D32998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8047" y="8193905"/>
              <a:ext cx="1903956" cy="1903956"/>
            </a:xfrm>
            <a:prstGeom prst="rect">
              <a:avLst/>
            </a:prstGeom>
          </p:spPr>
        </p:pic>
      </p:grp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914C1A35-DECE-4FE8-BE3E-058EF7540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B49837A-AA41-4E0B-AB9E-A3B0AC450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27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5930963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Azure Policy Effects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246485" y="1401337"/>
            <a:ext cx="15891073" cy="6524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737474"/>
                </a:solidFill>
                <a:latin typeface="Raleway" panose="020B0803030101060003" pitchFamily="34" charset="0"/>
              </a:rPr>
              <a:t>DeployIfNotExists</a:t>
            </a:r>
            <a:endParaRPr lang="en-GB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Very similar to </a:t>
            </a:r>
            <a:r>
              <a:rPr lang="en-GB" sz="2400" dirty="0" err="1">
                <a:solidFill>
                  <a:srgbClr val="737474"/>
                </a:solidFill>
                <a:latin typeface="Raleway" panose="020B0803030101060003" pitchFamily="34" charset="0"/>
              </a:rPr>
              <a:t>AuditIfNotExists</a:t>
            </a:r>
            <a:endParaRPr lang="en-GB" sz="24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after a successful resource Creation or Update to audit properties/values but not stop the deployment to see if specific properties/values are missing. And if they are missing then deploy another template to put the properties/values in place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e.g. An Azure SQL DB has been deployed successfully but TDE is not enabled, this mode will enable TDE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737474"/>
                </a:solidFill>
                <a:latin typeface="Raleway" panose="020B0803030101060003" pitchFamily="34" charset="0"/>
              </a:rPr>
              <a:t>Disabled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Used for testing policies when the policy has a parameterised effect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Allows you to disable a single assignment instead of all the policies assignments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Could also set ‘</a:t>
            </a:r>
            <a:r>
              <a:rPr lang="en-GB" sz="2400" dirty="0" err="1">
                <a:solidFill>
                  <a:srgbClr val="737474"/>
                </a:solidFill>
                <a:latin typeface="Raleway" panose="020B0803030101060003" pitchFamily="34" charset="0"/>
              </a:rPr>
              <a:t>encforcementMode</a:t>
            </a: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’ to ‘Disabled’ on assignment to achieve similar outcome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737474"/>
                </a:solidFill>
                <a:latin typeface="Raleway" panose="020B0803030101060003" pitchFamily="34" charset="0"/>
              </a:rPr>
              <a:t>Modify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737474"/>
                </a:solidFill>
                <a:latin typeface="Raleway" panose="020B0803030101060003" pitchFamily="34" charset="0"/>
              </a:rPr>
              <a:t>Can only be used for tags at the moment during the creation or update of a resource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737474"/>
              </a:solidFill>
              <a:latin typeface="Raleway" panose="020B08030301010600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2B41FFA-4B3E-4B48-A5AB-79B2F75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4280" y="1313878"/>
            <a:ext cx="2409032" cy="240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C0DAB9-9113-4C94-823F-BC55AC20FBE6}"/>
              </a:ext>
            </a:extLst>
          </p:cNvPr>
          <p:cNvGrpSpPr/>
          <p:nvPr/>
        </p:nvGrpSpPr>
        <p:grpSpPr>
          <a:xfrm>
            <a:off x="4076653" y="8193905"/>
            <a:ext cx="10134694" cy="1903957"/>
            <a:chOff x="677309" y="8193905"/>
            <a:chExt cx="10134694" cy="1903957"/>
          </a:xfrm>
        </p:grpSpPr>
        <p:pic>
          <p:nvPicPr>
            <p:cNvPr id="13" name="Graphic 12" descr="Checkmark">
              <a:extLst>
                <a:ext uri="{FF2B5EF4-FFF2-40B4-BE49-F238E27FC236}">
                  <a16:creationId xmlns:a16="http://schemas.microsoft.com/office/drawing/2014/main" id="{90CC879B-1F4C-4E42-AAF0-722C047C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309" y="8193906"/>
              <a:ext cx="1903956" cy="1903956"/>
            </a:xfrm>
            <a:prstGeom prst="rect">
              <a:avLst/>
            </a:prstGeom>
          </p:spPr>
        </p:pic>
        <p:pic>
          <p:nvPicPr>
            <p:cNvPr id="14" name="Graphic 13" descr="Close">
              <a:extLst>
                <a:ext uri="{FF2B5EF4-FFF2-40B4-BE49-F238E27FC236}">
                  <a16:creationId xmlns:a16="http://schemas.microsoft.com/office/drawing/2014/main" id="{7D7A8B0E-9EFF-4044-A5F9-7CFF74D7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92678" y="8193906"/>
              <a:ext cx="1903956" cy="1903956"/>
            </a:xfrm>
            <a:prstGeom prst="rect">
              <a:avLst/>
            </a:prstGeom>
          </p:spPr>
        </p:pic>
        <p:pic>
          <p:nvPicPr>
            <p:cNvPr id="15" name="Graphic 14" descr="Question mark">
              <a:extLst>
                <a:ext uri="{FF2B5EF4-FFF2-40B4-BE49-F238E27FC236}">
                  <a16:creationId xmlns:a16="http://schemas.microsoft.com/office/drawing/2014/main" id="{5A56C054-1C24-4CB7-BD1D-FE34D34B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8047" y="8193905"/>
              <a:ext cx="1903956" cy="1903956"/>
            </a:xfrm>
            <a:prstGeom prst="rect">
              <a:avLst/>
            </a:prstGeom>
          </p:spPr>
        </p:pic>
      </p:grp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32040078-6726-41DA-BA42-B1DF06B59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A8134CC-2334-49F5-B2B9-27BD9F3F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12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5930963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Azure Blueprints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32040078-6726-41DA-BA42-B1DF06B5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A8134CC-2334-49F5-B2B9-27BD9F3F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49B124AF-0043-41F9-92A2-5E192BB0D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5629" y="4799226"/>
            <a:ext cx="1683103" cy="16831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7C11AD-55D8-4983-9F13-DE7138AB80C5}"/>
              </a:ext>
            </a:extLst>
          </p:cNvPr>
          <p:cNvGrpSpPr/>
          <p:nvPr/>
        </p:nvGrpSpPr>
        <p:grpSpPr>
          <a:xfrm>
            <a:off x="545393" y="5204758"/>
            <a:ext cx="18755508" cy="4717843"/>
            <a:chOff x="545393" y="5204758"/>
            <a:chExt cx="18755508" cy="471784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9C19E61-ED86-48A9-9E0A-253861AA5533}"/>
                </a:ext>
              </a:extLst>
            </p:cNvPr>
            <p:cNvGrpSpPr/>
            <p:nvPr/>
          </p:nvGrpSpPr>
          <p:grpSpPr>
            <a:xfrm>
              <a:off x="545393" y="5204758"/>
              <a:ext cx="6579133" cy="4717843"/>
              <a:chOff x="622951" y="2190619"/>
              <a:chExt cx="3710525" cy="2660788"/>
            </a:xfrm>
          </p:grpSpPr>
          <p:sp>
            <p:nvSpPr>
              <p:cNvPr id="60" name="Double Bracket 59">
                <a:extLst>
                  <a:ext uri="{FF2B5EF4-FFF2-40B4-BE49-F238E27FC236}">
                    <a16:creationId xmlns:a16="http://schemas.microsoft.com/office/drawing/2014/main" id="{83FCB087-D9F5-49B5-8D61-142D86AD3E48}"/>
                  </a:ext>
                </a:extLst>
              </p:cNvPr>
              <p:cNvSpPr/>
              <p:nvPr/>
            </p:nvSpPr>
            <p:spPr>
              <a:xfrm>
                <a:off x="622951" y="2190619"/>
                <a:ext cx="3710525" cy="2660788"/>
              </a:xfrm>
              <a:prstGeom prst="bracketPair">
                <a:avLst>
                  <a:gd name="adj" fmla="val 9432"/>
                </a:avLst>
              </a:prstGeom>
              <a:noFill/>
              <a:ln w="19050" cap="flat" cmpd="sng" algn="ctr">
                <a:solidFill>
                  <a:srgbClr val="243A5E"/>
                </a:soli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1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729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FC3A6B-C4E1-49AB-8C8C-C906A1EEBF19}"/>
                  </a:ext>
                </a:extLst>
              </p:cNvPr>
              <p:cNvGrpSpPr/>
              <p:nvPr/>
            </p:nvGrpSpPr>
            <p:grpSpPr>
              <a:xfrm>
                <a:off x="1036162" y="2350799"/>
                <a:ext cx="2884102" cy="2340429"/>
                <a:chOff x="1059368" y="2273209"/>
                <a:chExt cx="2884102" cy="242914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9B24672-CB81-4D23-9ED1-AD5A6B873007}"/>
                    </a:ext>
                  </a:extLst>
                </p:cNvPr>
                <p:cNvGrpSpPr/>
                <p:nvPr/>
              </p:nvGrpSpPr>
              <p:grpSpPr>
                <a:xfrm>
                  <a:off x="1059368" y="2273209"/>
                  <a:ext cx="2884102" cy="679116"/>
                  <a:chOff x="1059368" y="2273209"/>
                  <a:chExt cx="2884102" cy="679116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CCAF80A6-A200-44DF-80FE-2D8D821DF18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263894" y="1272749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6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372BCF35-9AF2-42C2-B6D7-34396822DAA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163084" y="1169493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2000" b="1" kern="0" dirty="0">
                        <a:solidFill>
                          <a:srgbClr val="353535"/>
                        </a:solidFill>
                        <a:latin typeface="Raleway" panose="020B0803030101060003"/>
                        <a:cs typeface="Segoe UI Semibold" panose="020B0702040204020203" pitchFamily="34" charset="0"/>
                      </a:rPr>
                      <a:t>    </a:t>
                    </a:r>
                    <a:r>
                      <a: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Raleway" panose="020B0803030101060003"/>
                        <a:cs typeface="Segoe UI Semibold" panose="020B0702040204020203" pitchFamily="34" charset="0"/>
                      </a:rPr>
                      <a:t>Role-based access controls</a:t>
                    </a: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819BA423-C8ED-47C7-A64C-7C3C36CE42C4}"/>
                    </a:ext>
                  </a:extLst>
                </p:cNvPr>
                <p:cNvGrpSpPr/>
                <p:nvPr/>
              </p:nvGrpSpPr>
              <p:grpSpPr>
                <a:xfrm>
                  <a:off x="1059369" y="3148225"/>
                  <a:ext cx="2884101" cy="679116"/>
                  <a:chOff x="1059369" y="3034916"/>
                  <a:chExt cx="2884101" cy="679116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C08037D-BAFB-4E7E-AB9A-969C5D6B5C2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263894" y="2034456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6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E2F7BE51-9558-4309-835B-96C5D77B184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163085" y="1931200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Raleway" panose="020B0803030101060003"/>
                        <a:cs typeface="Segoe UI Semibold" panose="020B0702040204020203" pitchFamily="34" charset="0"/>
                      </a:rPr>
                      <a:t>Policy Definitions</a:t>
                    </a:r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AB9FBB7-E2D0-4483-A770-C2B3BBAD8257}"/>
                    </a:ext>
                  </a:extLst>
                </p:cNvPr>
                <p:cNvGrpSpPr/>
                <p:nvPr/>
              </p:nvGrpSpPr>
              <p:grpSpPr>
                <a:xfrm>
                  <a:off x="1059369" y="4023241"/>
                  <a:ext cx="2884101" cy="679116"/>
                  <a:chOff x="1059369" y="3775434"/>
                  <a:chExt cx="2884101" cy="679116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6950592-BA4B-425A-BD79-52902FA47FC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263894" y="2774974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6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18CD12B-B4DF-4915-ACD0-E452D0F7C7EB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2163085" y="2671718"/>
                    <a:ext cx="575860" cy="278329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vert270" wrap="square" lIns="175736" tIns="140589" rIns="175736" bIns="1405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592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Raleway" panose="020B0803030101060003"/>
                        <a:cs typeface="Segoe UI Semibold" panose="020B0702040204020203" pitchFamily="34" charset="0"/>
                      </a:rPr>
                      <a:t>ARM Templates</a:t>
                    </a:r>
                  </a:p>
                </p:txBody>
              </p:sp>
            </p:grpSp>
          </p:grpSp>
        </p:grpSp>
        <p:sp>
          <p:nvSpPr>
            <p:cNvPr id="51" name="Arrow: Pentagon 50">
              <a:extLst>
                <a:ext uri="{FF2B5EF4-FFF2-40B4-BE49-F238E27FC236}">
                  <a16:creationId xmlns:a16="http://schemas.microsoft.com/office/drawing/2014/main" id="{195BE9C2-F779-42AE-8DBB-7C0C9A7AD586}"/>
                </a:ext>
              </a:extLst>
            </p:cNvPr>
            <p:cNvSpPr/>
            <p:nvPr/>
          </p:nvSpPr>
          <p:spPr bwMode="auto">
            <a:xfrm>
              <a:off x="7977224" y="6501339"/>
              <a:ext cx="4519914" cy="1960042"/>
            </a:xfrm>
            <a:prstGeom prst="homePlate">
              <a:avLst>
                <a:gd name="adj" fmla="val 23479"/>
              </a:avLst>
            </a:prstGeom>
            <a:solidFill>
              <a:srgbClr val="0078D4"/>
            </a:solidFill>
            <a:ln w="10795" cap="flat" cmpd="sng" algn="ctr">
              <a:noFill/>
              <a:prstDash val="solid"/>
            </a:ln>
            <a:effectLst>
              <a:outerShdw blurRad="254000" dist="50800" dir="2700000" algn="tl" rotWithShape="0">
                <a:prstClr val="black">
                  <a:alpha val="24000"/>
                </a:prstClr>
              </a:outerShdw>
            </a:effectLst>
          </p:spPr>
          <p:txBody>
            <a:bodyPr rot="0" spcFirstLastPara="0" vertOverflow="overflow" horzOverflow="overflow" vert="horz" wrap="square" lIns="179285" tIns="89642" rIns="89642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803030101060003"/>
                </a:rPr>
                <a:t>Azure Blueprints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16AF2ED-D840-46B6-B4D5-CE2BF9B7EC30}"/>
                </a:ext>
              </a:extLst>
            </p:cNvPr>
            <p:cNvGrpSpPr/>
            <p:nvPr/>
          </p:nvGrpSpPr>
          <p:grpSpPr>
            <a:xfrm>
              <a:off x="14857550" y="5550188"/>
              <a:ext cx="4417216" cy="821005"/>
              <a:chOff x="8991853" y="2220903"/>
              <a:chExt cx="2973772" cy="552719"/>
            </a:xfrm>
          </p:grpSpPr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A67B5B1E-4C05-48E2-919C-CE5994013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91853" y="2220903"/>
                <a:ext cx="552720" cy="552719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4E0359-5B71-4579-AC70-A19016160DF4}"/>
                  </a:ext>
                </a:extLst>
              </p:cNvPr>
              <p:cNvSpPr txBox="1"/>
              <p:nvPr/>
            </p:nvSpPr>
            <p:spPr>
              <a:xfrm>
                <a:off x="9350348" y="2221351"/>
                <a:ext cx="2615277" cy="534554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 panose="020B0803030101060003"/>
                  </a:rPr>
                  <a:t>Subscription A</a:t>
                </a:r>
                <a:b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 panose="020B0803030101060003"/>
                  </a:rPr>
                </a:br>
                <a:r>
                  <a: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 panose="020B0803030101060003"/>
                  </a:rPr>
                  <a:t>EA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anose="020B0803030101060003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E04A2A-8AD1-4BF9-9BB9-72E2507E0A70}"/>
                </a:ext>
              </a:extLst>
            </p:cNvPr>
            <p:cNvGrpSpPr/>
            <p:nvPr/>
          </p:nvGrpSpPr>
          <p:grpSpPr>
            <a:xfrm>
              <a:off x="14857549" y="6490008"/>
              <a:ext cx="4417217" cy="821005"/>
              <a:chOff x="8991853" y="2745602"/>
              <a:chExt cx="2973773" cy="552719"/>
            </a:xfrm>
          </p:grpSpPr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52582CD5-D91D-49E5-8839-75AE33078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91853" y="2745602"/>
                <a:ext cx="552720" cy="552719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5FA634-EED5-4951-A621-D842529D42F9}"/>
                  </a:ext>
                </a:extLst>
              </p:cNvPr>
              <p:cNvSpPr txBox="1"/>
              <p:nvPr/>
            </p:nvSpPr>
            <p:spPr>
              <a:xfrm>
                <a:off x="9350349" y="2746050"/>
                <a:ext cx="2615277" cy="534554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lvl="0" defTabSz="91422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b="1" kern="0" dirty="0">
                    <a:solidFill>
                      <a:srgbClr val="000000"/>
                    </a:solidFill>
                    <a:latin typeface="Raleway" panose="020B0803030101060003"/>
                  </a:rPr>
                  <a:t>Subscription B</a:t>
                </a:r>
                <a:br>
                  <a:rPr lang="en-US" b="1" kern="0" dirty="0">
                    <a:solidFill>
                      <a:srgbClr val="000000"/>
                    </a:solidFill>
                    <a:latin typeface="Raleway" panose="020B0803030101060003"/>
                  </a:rPr>
                </a:br>
                <a:r>
                  <a:rPr lang="en-US" kern="0" dirty="0">
                    <a:solidFill>
                      <a:srgbClr val="000000"/>
                    </a:solidFill>
                    <a:latin typeface="Raleway" panose="020B0803030101060003"/>
                  </a:rPr>
                  <a:t>CSP</a:t>
                </a:r>
                <a:endParaRPr lang="en-US" b="1" kern="0" dirty="0">
                  <a:solidFill>
                    <a:srgbClr val="000000"/>
                  </a:solidFill>
                  <a:latin typeface="Raleway" panose="020B0803030101060003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97809-F895-4B82-B1AC-A54061B539C4}"/>
                </a:ext>
              </a:extLst>
            </p:cNvPr>
            <p:cNvGrpSpPr/>
            <p:nvPr/>
          </p:nvGrpSpPr>
          <p:grpSpPr>
            <a:xfrm>
              <a:off x="14857549" y="7429828"/>
              <a:ext cx="4417217" cy="821005"/>
              <a:chOff x="8991853" y="3298322"/>
              <a:chExt cx="2973773" cy="552719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41D78AF-C159-4D88-A7A7-20AA05480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91853" y="3298322"/>
                <a:ext cx="552720" cy="552719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822C58-51DC-4174-BAEC-CEB2D530148E}"/>
                  </a:ext>
                </a:extLst>
              </p:cNvPr>
              <p:cNvSpPr txBox="1"/>
              <p:nvPr/>
            </p:nvSpPr>
            <p:spPr>
              <a:xfrm>
                <a:off x="9350349" y="3298770"/>
                <a:ext cx="2615277" cy="534554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lvl="0" defTabSz="91422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b="1" kern="0" dirty="0">
                    <a:solidFill>
                      <a:srgbClr val="000000"/>
                    </a:solidFill>
                    <a:latin typeface="Raleway" panose="020B0803030101060003"/>
                  </a:rPr>
                  <a:t>Subscription C</a:t>
                </a:r>
                <a:br>
                  <a:rPr lang="en-US" b="1" kern="0" dirty="0">
                    <a:solidFill>
                      <a:srgbClr val="000000"/>
                    </a:solidFill>
                    <a:latin typeface="Raleway" panose="020B0803030101060003"/>
                  </a:rPr>
                </a:br>
                <a:r>
                  <a:rPr lang="en-US" kern="0" dirty="0">
                    <a:solidFill>
                      <a:srgbClr val="000000"/>
                    </a:solidFill>
                    <a:latin typeface="Raleway" panose="020B0803030101060003"/>
                  </a:rPr>
                  <a:t>PAYG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809BF7-8C47-4531-B017-E99574231E49}"/>
                </a:ext>
              </a:extLst>
            </p:cNvPr>
            <p:cNvGrpSpPr/>
            <p:nvPr/>
          </p:nvGrpSpPr>
          <p:grpSpPr>
            <a:xfrm>
              <a:off x="14857549" y="8369646"/>
              <a:ext cx="4443352" cy="821005"/>
              <a:chOff x="8991853" y="3851041"/>
              <a:chExt cx="2991368" cy="552720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419C757-771D-4F26-8AF8-723A089BA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91853" y="3851041"/>
                <a:ext cx="552719" cy="552720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4E3B3E3-FB85-42B0-ACFE-89EC6F394D9E}"/>
                  </a:ext>
                </a:extLst>
              </p:cNvPr>
              <p:cNvSpPr txBox="1"/>
              <p:nvPr/>
            </p:nvSpPr>
            <p:spPr>
              <a:xfrm>
                <a:off x="9367945" y="3932905"/>
                <a:ext cx="2615276" cy="366721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 panose="020B0803030101060003"/>
                  </a:rPr>
                  <a:t>…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356DEC2-83CB-4513-88D0-F14AF3280521}"/>
                </a:ext>
              </a:extLst>
            </p:cNvPr>
            <p:cNvGrpSpPr/>
            <p:nvPr/>
          </p:nvGrpSpPr>
          <p:grpSpPr>
            <a:xfrm>
              <a:off x="12497139" y="5801118"/>
              <a:ext cx="2212967" cy="3284362"/>
              <a:chOff x="7376387" y="2220903"/>
              <a:chExt cx="1489821" cy="2211109"/>
            </a:xfrm>
          </p:grpSpPr>
          <p:sp>
            <p:nvSpPr>
              <p:cNvPr id="58" name="Left Bracket 57">
                <a:extLst>
                  <a:ext uri="{FF2B5EF4-FFF2-40B4-BE49-F238E27FC236}">
                    <a16:creationId xmlns:a16="http://schemas.microsoft.com/office/drawing/2014/main" id="{353FEC07-4DDD-400E-B545-3140F36EA65B}"/>
                  </a:ext>
                </a:extLst>
              </p:cNvPr>
              <p:cNvSpPr/>
              <p:nvPr/>
            </p:nvSpPr>
            <p:spPr>
              <a:xfrm>
                <a:off x="8477832" y="2220903"/>
                <a:ext cx="388376" cy="2211109"/>
              </a:xfrm>
              <a:prstGeom prst="leftBracket">
                <a:avLst>
                  <a:gd name="adj" fmla="val 0"/>
                </a:avLst>
              </a:prstGeom>
              <a:noFill/>
              <a:ln w="19050" cap="flat" cmpd="sng" algn="ctr">
                <a:solidFill>
                  <a:srgbClr val="243A5E"/>
                </a:solidFill>
                <a:prstDash val="sysDot"/>
                <a:headEnd type="arrow" w="lg" len="med"/>
                <a:tailEnd type="arrow" w="lg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1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ABA6C0D-9983-458F-B9A4-6ECC5023B3BF}"/>
                  </a:ext>
                </a:extLst>
              </p:cNvPr>
              <p:cNvCxnSpPr/>
              <p:nvPr/>
            </p:nvCxnSpPr>
            <p:spPr>
              <a:xfrm>
                <a:off x="7376387" y="3326457"/>
                <a:ext cx="107788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243A5E"/>
                </a:solidFill>
                <a:prstDash val="sysDot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CD8365C-C2C0-4F78-96E7-9E367525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94201" y="5550188"/>
              <a:ext cx="858020" cy="85802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48677BF-FC8A-46B4-BDE6-667E9CD8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8173" y="7046472"/>
              <a:ext cx="858020" cy="858020"/>
            </a:xfrm>
            <a:prstGeom prst="rect">
              <a:avLst/>
            </a:prstGeom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E6CDA719-6904-44DD-BF05-61BE1E2A9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3" t="15300" r="12231" b="9699"/>
            <a:stretch/>
          </p:blipFill>
          <p:spPr bwMode="auto">
            <a:xfrm>
              <a:off x="5190839" y="8541298"/>
              <a:ext cx="772688" cy="85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BABC6E-E6BF-44DD-AB25-4508E40F4633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6391860" y="6171847"/>
              <a:ext cx="1585364" cy="1309513"/>
            </a:xfrm>
            <a:prstGeom prst="line">
              <a:avLst/>
            </a:prstGeom>
            <a:noFill/>
            <a:ln w="19050" cap="flat" cmpd="sng" algn="ctr">
              <a:solidFill>
                <a:srgbClr val="243A5E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FD70FD-6F98-402F-96E9-E8A4EF054F21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6391860" y="7481360"/>
              <a:ext cx="1585364" cy="0"/>
            </a:xfrm>
            <a:prstGeom prst="line">
              <a:avLst/>
            </a:prstGeom>
            <a:noFill/>
            <a:ln w="19050" cap="flat" cmpd="sng" algn="ctr">
              <a:solidFill>
                <a:srgbClr val="243A5E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177192-3880-4611-80C2-6C775B2B36FD}"/>
                </a:ext>
              </a:extLst>
            </p:cNvPr>
            <p:cNvCxnSpPr>
              <a:cxnSpLocks/>
              <a:stCxn id="65" idx="0"/>
              <a:endCxn id="51" idx="1"/>
            </p:cNvCxnSpPr>
            <p:nvPr/>
          </p:nvCxnSpPr>
          <p:spPr>
            <a:xfrm flipV="1">
              <a:off x="6391860" y="7481360"/>
              <a:ext cx="1585364" cy="1665345"/>
            </a:xfrm>
            <a:prstGeom prst="line">
              <a:avLst/>
            </a:prstGeom>
            <a:noFill/>
            <a:ln w="19050" cap="flat" cmpd="sng" algn="ctr">
              <a:solidFill>
                <a:srgbClr val="243A5E"/>
              </a:solidFill>
              <a:prstDash val="sysDot"/>
              <a:headEnd type="none" w="lg" len="med"/>
              <a:tailEnd type="none" w="lg" len="med"/>
            </a:ln>
            <a:effectLst/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ACAFDD-D5FC-4FBE-A25C-AD11AECFFEF3}"/>
              </a:ext>
            </a:extLst>
          </p:cNvPr>
          <p:cNvSpPr txBox="1"/>
          <p:nvPr/>
        </p:nvSpPr>
        <p:spPr>
          <a:xfrm>
            <a:off x="468639" y="2135380"/>
            <a:ext cx="17350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737474"/>
                </a:solidFill>
                <a:latin typeface="Raleway" panose="020B0803030101060003"/>
              </a:rPr>
              <a:t>Bundle your RBAC definitions, Azure Policy definitions &amp; ARM Templates together in an </a:t>
            </a:r>
            <a:br>
              <a:rPr lang="en-GB" sz="3200" b="1" dirty="0">
                <a:solidFill>
                  <a:srgbClr val="737474"/>
                </a:solidFill>
                <a:latin typeface="Raleway" panose="020B0803030101060003"/>
              </a:rPr>
            </a:br>
            <a:r>
              <a:rPr lang="en-GB" sz="3200" b="1" dirty="0">
                <a:solidFill>
                  <a:srgbClr val="737474"/>
                </a:solidFill>
                <a:latin typeface="Raleway" panose="020B0803030101060003"/>
              </a:rPr>
              <a:t>Azure Blueprint definition</a:t>
            </a:r>
            <a:endParaRPr lang="en-GB" sz="3200" b="1" dirty="0">
              <a:solidFill>
                <a:srgbClr val="737474"/>
              </a:solidFill>
              <a:highlight>
                <a:srgbClr val="737474"/>
              </a:highlight>
              <a:latin typeface="Raleway" panose="020B0803030101060003"/>
            </a:endParaRPr>
          </a:p>
        </p:txBody>
      </p:sp>
    </p:spTree>
    <p:extLst>
      <p:ext uri="{BB962C8B-B14F-4D97-AF65-F5344CB8AC3E}">
        <p14:creationId xmlns:p14="http://schemas.microsoft.com/office/powerpoint/2010/main" val="235195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CCF40-5712-4716-8D5B-94452FD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1951BD-0E6F-44A4-BE0B-143D9FB2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5746283" cy="2954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F23209-6009-4F76-8580-53EB8B541BD8}"/>
              </a:ext>
            </a:extLst>
          </p:cNvPr>
          <p:cNvSpPr/>
          <p:nvPr/>
        </p:nvSpPr>
        <p:spPr>
          <a:xfrm>
            <a:off x="3802333" y="5370897"/>
            <a:ext cx="14548586" cy="3176337"/>
          </a:xfrm>
          <a:prstGeom prst="rect">
            <a:avLst/>
          </a:prstGeom>
          <a:solidFill>
            <a:srgbClr val="EA9653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AAA05-5408-4C46-B343-4870B94CED63}"/>
              </a:ext>
            </a:extLst>
          </p:cNvPr>
          <p:cNvSpPr txBox="1"/>
          <p:nvPr/>
        </p:nvSpPr>
        <p:spPr>
          <a:xfrm>
            <a:off x="4193753" y="6174235"/>
            <a:ext cx="1376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FFFFFF"/>
                </a:solidFill>
                <a:latin typeface="Raleway" panose="020B0803030101060003" pitchFamily="34" charset="0"/>
              </a:rPr>
              <a:t>DEMO TIME</a:t>
            </a:r>
            <a:endParaRPr lang="en-GB" sz="4000" b="1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CC15B-72D6-4BA4-B4B0-91D1AE29AB2C}"/>
              </a:ext>
            </a:extLst>
          </p:cNvPr>
          <p:cNvGrpSpPr/>
          <p:nvPr/>
        </p:nvGrpSpPr>
        <p:grpSpPr>
          <a:xfrm>
            <a:off x="13798413" y="121217"/>
            <a:ext cx="4378494" cy="2705307"/>
            <a:chOff x="-1412092" y="4212368"/>
            <a:chExt cx="1585974" cy="1008262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06E0330-C06C-4109-8C4B-77E08FDCF623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4A34A54-1BC1-45C0-A250-BE5AE78F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620341F-EF78-4CEB-9F9D-BCB2785A11E0}"/>
                </a:ext>
              </a:extLst>
            </p:cNvPr>
            <p:cNvSpPr txBox="1"/>
            <p:nvPr/>
          </p:nvSpPr>
          <p:spPr>
            <a:xfrm>
              <a:off x="-1054301" y="4639074"/>
              <a:ext cx="53941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489D02D1-B2DA-47F2-8317-9E07E392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D521794-7351-438B-8DAB-3C384AEE8161}"/>
                </a:ext>
              </a:extLst>
            </p:cNvPr>
            <p:cNvSpPr txBox="1"/>
            <p:nvPr/>
          </p:nvSpPr>
          <p:spPr>
            <a:xfrm>
              <a:off x="-1054301" y="4988008"/>
              <a:ext cx="560316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Graphic 10">
              <a:extLst>
                <a:ext uri="{FF2B5EF4-FFF2-40B4-BE49-F238E27FC236}">
                  <a16:creationId xmlns:a16="http://schemas.microsoft.com/office/drawing/2014/main" id="{55D73E94-E568-4911-83FD-6F55D0D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5BE2E0-D279-487B-9393-F327FB7D3CB2}"/>
              </a:ext>
            </a:extLst>
          </p:cNvPr>
          <p:cNvSpPr txBox="1"/>
          <p:nvPr/>
        </p:nvSpPr>
        <p:spPr>
          <a:xfrm>
            <a:off x="6735328" y="-1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FFFF"/>
                </a:solidFill>
                <a:latin typeface="Raleway" panose="020B0803030101060003" pitchFamily="34" charset="0"/>
              </a:rPr>
              <a:t>#</a:t>
            </a:r>
            <a:r>
              <a:rPr lang="en-GB" sz="5400" dirty="0" err="1">
                <a:solidFill>
                  <a:srgbClr val="FFFFFF"/>
                </a:solidFill>
                <a:latin typeface="Raleway" panose="020B0803030101060003" pitchFamily="34" charset="0"/>
              </a:rPr>
              <a:t>AzureFamily</a:t>
            </a:r>
            <a:endParaRPr lang="en-GB" sz="5400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AF3682D-2815-4B88-8E57-33ECCC06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169" y="63324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CCF40-5712-4716-8D5B-94452FD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1951BD-0E6F-44A4-BE0B-143D9FB2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5746283" cy="2954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F23209-6009-4F76-8580-53EB8B541BD8}"/>
              </a:ext>
            </a:extLst>
          </p:cNvPr>
          <p:cNvSpPr/>
          <p:nvPr/>
        </p:nvSpPr>
        <p:spPr>
          <a:xfrm>
            <a:off x="3802333" y="5370897"/>
            <a:ext cx="14548586" cy="3176337"/>
          </a:xfrm>
          <a:prstGeom prst="rect">
            <a:avLst/>
          </a:prstGeom>
          <a:solidFill>
            <a:srgbClr val="EA9653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AAA05-5408-4C46-B343-4870B94CED63}"/>
              </a:ext>
            </a:extLst>
          </p:cNvPr>
          <p:cNvSpPr txBox="1"/>
          <p:nvPr/>
        </p:nvSpPr>
        <p:spPr>
          <a:xfrm>
            <a:off x="4193753" y="6171659"/>
            <a:ext cx="1376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FFFFFF"/>
                </a:solidFill>
                <a:latin typeface="Raleway" panose="020B0803030101060003" pitchFamily="34" charset="0"/>
              </a:rPr>
              <a:t>ARM Templates</a:t>
            </a:r>
            <a:endParaRPr lang="en-GB" sz="4000" b="1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CC15B-72D6-4BA4-B4B0-91D1AE29AB2C}"/>
              </a:ext>
            </a:extLst>
          </p:cNvPr>
          <p:cNvGrpSpPr/>
          <p:nvPr/>
        </p:nvGrpSpPr>
        <p:grpSpPr>
          <a:xfrm>
            <a:off x="13798413" y="121217"/>
            <a:ext cx="4378494" cy="2705307"/>
            <a:chOff x="-1412092" y="4212368"/>
            <a:chExt cx="1585974" cy="1008262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06E0330-C06C-4109-8C4B-77E08FDCF623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4A34A54-1BC1-45C0-A250-BE5AE78F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620341F-EF78-4CEB-9F9D-BCB2785A11E0}"/>
                </a:ext>
              </a:extLst>
            </p:cNvPr>
            <p:cNvSpPr txBox="1"/>
            <p:nvPr/>
          </p:nvSpPr>
          <p:spPr>
            <a:xfrm>
              <a:off x="-1054301" y="4639074"/>
              <a:ext cx="53941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489D02D1-B2DA-47F2-8317-9E07E392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D521794-7351-438B-8DAB-3C384AEE8161}"/>
                </a:ext>
              </a:extLst>
            </p:cNvPr>
            <p:cNvSpPr txBox="1"/>
            <p:nvPr/>
          </p:nvSpPr>
          <p:spPr>
            <a:xfrm>
              <a:off x="-1054301" y="4988008"/>
              <a:ext cx="560316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Graphic 10">
              <a:extLst>
                <a:ext uri="{FF2B5EF4-FFF2-40B4-BE49-F238E27FC236}">
                  <a16:creationId xmlns:a16="http://schemas.microsoft.com/office/drawing/2014/main" id="{55D73E94-E568-4911-83FD-6F55D0D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E4E5E93-99ED-4663-8896-F12AE753F71B}"/>
              </a:ext>
            </a:extLst>
          </p:cNvPr>
          <p:cNvSpPr txBox="1"/>
          <p:nvPr/>
        </p:nvSpPr>
        <p:spPr>
          <a:xfrm>
            <a:off x="6735328" y="-1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FFFF"/>
                </a:solidFill>
                <a:latin typeface="Raleway" panose="020B0803030101060003" pitchFamily="34" charset="0"/>
              </a:rPr>
              <a:t>#</a:t>
            </a:r>
            <a:r>
              <a:rPr lang="en-GB" sz="5400" dirty="0" err="1">
                <a:solidFill>
                  <a:srgbClr val="FFFFFF"/>
                </a:solidFill>
                <a:latin typeface="Raleway" panose="020B0803030101060003" pitchFamily="34" charset="0"/>
              </a:rPr>
              <a:t>AzureFamily</a:t>
            </a:r>
            <a:endParaRPr lang="en-GB" sz="5400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53AE1-09DE-4633-9598-9F779765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169" y="63324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2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What Are ARM Templates…?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685800" y="2741818"/>
            <a:ext cx="16627546" cy="5871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marR="0" lvl="0" indent="-5715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800" dirty="0">
                <a:solidFill>
                  <a:srgbClr val="737474"/>
                </a:solidFill>
                <a:latin typeface="Raleway" panose="020B0803030101060003" pitchFamily="34" charset="0"/>
              </a:rPr>
              <a:t>JSON files</a:t>
            </a:r>
          </a:p>
          <a:p>
            <a:pPr marL="571500" marR="0" lvl="0" indent="-5715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37474"/>
                </a:solidFill>
                <a:effectLst/>
                <a:uLnTx/>
                <a:uFillTx/>
                <a:latin typeface="Raleway" panose="020B0803030101060003" pitchFamily="34" charset="0"/>
                <a:sym typeface="Verdana"/>
              </a:rPr>
              <a:t>Declarative</a:t>
            </a:r>
            <a:endParaRPr lang="en-US" sz="48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marR="0" lvl="0" indent="-5715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37474"/>
                </a:solidFill>
                <a:effectLst/>
                <a:uLnTx/>
                <a:uFillTx/>
                <a:latin typeface="Raleway" panose="020B0803030101060003" pitchFamily="34" charset="0"/>
                <a:sym typeface="Verdana"/>
              </a:rPr>
              <a:t>Only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srgbClr val="737474"/>
                </a:solidFill>
                <a:effectLst/>
                <a:uLnTx/>
                <a:uFillTx/>
                <a:latin typeface="Raleway" panose="020B0803030101060003" pitchFamily="34" charset="0"/>
                <a:sym typeface="Verdana"/>
              </a:rPr>
              <a:t> work </a:t>
            </a:r>
            <a:r>
              <a:rPr lang="en-US" sz="4800" noProof="0" dirty="0">
                <a:solidFill>
                  <a:srgbClr val="737474"/>
                </a:solidFill>
                <a:latin typeface="Raleway" panose="020B0803030101060003" pitchFamily="34" charset="0"/>
              </a:rPr>
              <a:t>in Azure</a:t>
            </a:r>
          </a:p>
          <a:p>
            <a:pPr marL="571500" marR="0" lvl="0" indent="-5715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737474"/>
              </a:solidFill>
              <a:effectLst/>
              <a:uLnTx/>
              <a:uFillTx/>
              <a:latin typeface="Raleway" panose="020B0803030101060003" pitchFamily="34" charset="0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6A0DFA-A38D-4C4F-ACDA-2AF82EF43755}"/>
              </a:ext>
            </a:extLst>
          </p:cNvPr>
          <p:cNvGrpSpPr/>
          <p:nvPr/>
        </p:nvGrpSpPr>
        <p:grpSpPr>
          <a:xfrm>
            <a:off x="6525491" y="4957"/>
            <a:ext cx="11762509" cy="10282043"/>
            <a:chOff x="4361669" y="0"/>
            <a:chExt cx="7844340" cy="68570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1304E9-F2E7-47F7-87CD-D88A07369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017" b="24669"/>
            <a:stretch/>
          </p:blipFill>
          <p:spPr>
            <a:xfrm>
              <a:off x="6161461" y="1478478"/>
              <a:ext cx="6030540" cy="460933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44A40A-87C6-4FA0-A1C2-4FD9D635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61669" y="0"/>
              <a:ext cx="7844340" cy="6857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85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6972616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91163" y="362149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About Me – Jack Tracey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18">
            <a:extLst>
              <a:ext uri="{FF2B5EF4-FFF2-40B4-BE49-F238E27FC236}">
                <a16:creationId xmlns:a16="http://schemas.microsoft.com/office/drawing/2014/main" id="{DA52F5ED-39FD-4FE7-9AEB-FAB598C68CAA}"/>
              </a:ext>
            </a:extLst>
          </p:cNvPr>
          <p:cNvSpPr/>
          <p:nvPr/>
        </p:nvSpPr>
        <p:spPr>
          <a:xfrm>
            <a:off x="210260" y="1888159"/>
            <a:ext cx="13919099" cy="45377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737474"/>
                </a:solidFill>
              </a:rPr>
              <a:t>Solutions Architect – Public Cloud Architecture</a:t>
            </a:r>
            <a:br>
              <a:rPr lang="en-GB" sz="3400" b="1" dirty="0">
                <a:solidFill>
                  <a:srgbClr val="737474"/>
                </a:solidFill>
              </a:rPr>
            </a:br>
            <a:endParaRPr lang="en-GB" sz="3400" b="1" dirty="0">
              <a:solidFill>
                <a:srgbClr val="737474"/>
              </a:solidFill>
            </a:endParaRP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737474"/>
              </a:solidFill>
            </a:endParaRP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737474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737474"/>
                </a:solidFill>
              </a:rPr>
              <a:t>Co-Founder of Sussex Azure User Group (Brighton)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A4E0E7-FE60-466D-AF6F-9C79372084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t="23007" r="11892" b="27916"/>
          <a:stretch/>
        </p:blipFill>
        <p:spPr>
          <a:xfrm>
            <a:off x="7284562" y="6553232"/>
            <a:ext cx="3718876" cy="2355292"/>
          </a:xfrm>
          <a:prstGeom prst="rect">
            <a:avLst/>
          </a:prstGeom>
        </p:spPr>
      </p:pic>
      <p:pic>
        <p:nvPicPr>
          <p:cNvPr id="33" name="Picture 32" descr="A blue and white sign&#10;&#10;Description automatically generated">
            <a:extLst>
              <a:ext uri="{FF2B5EF4-FFF2-40B4-BE49-F238E27FC236}">
                <a16:creationId xmlns:a16="http://schemas.microsoft.com/office/drawing/2014/main" id="{8E25B049-91CD-49CA-9222-1331604F8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9583" y="1361045"/>
            <a:ext cx="2193589" cy="2193589"/>
          </a:xfrm>
          <a:prstGeom prst="rect">
            <a:avLst/>
          </a:prstGeom>
        </p:spPr>
      </p:pic>
      <p:pic>
        <p:nvPicPr>
          <p:cNvPr id="34" name="Picture 33" descr="A blue and white sign&#10;&#10;Description automatically generated">
            <a:extLst>
              <a:ext uri="{FF2B5EF4-FFF2-40B4-BE49-F238E27FC236}">
                <a16:creationId xmlns:a16="http://schemas.microsoft.com/office/drawing/2014/main" id="{1F7C8FE9-B22A-4EB1-9B42-6764DF7AE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7149" y="1361044"/>
            <a:ext cx="2193589" cy="2193589"/>
          </a:xfrm>
          <a:prstGeom prst="rect">
            <a:avLst/>
          </a:prstGeom>
        </p:spPr>
      </p:pic>
      <p:pic>
        <p:nvPicPr>
          <p:cNvPr id="42" name="Picture 4" descr="Image result for cdw white logo">
            <a:extLst>
              <a:ext uri="{FF2B5EF4-FFF2-40B4-BE49-F238E27FC236}">
                <a16:creationId xmlns:a16="http://schemas.microsoft.com/office/drawing/2014/main" id="{BE310E30-46D5-44F2-BDD4-A5B542F3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10" y="2968908"/>
            <a:ext cx="2823809" cy="16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yellow, standing, man, building&#10;&#10;Description automatically generated">
            <a:extLst>
              <a:ext uri="{FF2B5EF4-FFF2-40B4-BE49-F238E27FC236}">
                <a16:creationId xmlns:a16="http://schemas.microsoft.com/office/drawing/2014/main" id="{47E5F0DF-BCAA-4174-86AD-FCFA64FA8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11" y="3554634"/>
            <a:ext cx="5047989" cy="6732366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B21689C-E7AF-4D47-B478-B81CB25B344D}"/>
              </a:ext>
            </a:extLst>
          </p:cNvPr>
          <p:cNvGrpSpPr/>
          <p:nvPr/>
        </p:nvGrpSpPr>
        <p:grpSpPr>
          <a:xfrm>
            <a:off x="669495" y="6553232"/>
            <a:ext cx="4378494" cy="2705307"/>
            <a:chOff x="-1412092" y="4212368"/>
            <a:chExt cx="1585974" cy="1008262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F85CB804-9619-4628-9759-C8041927F8FD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rgbClr val="737474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SussexAzure.uk</a:t>
              </a:r>
            </a:p>
          </p:txBody>
        </p:sp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61C44295-B84E-42D4-84D5-5B38843F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53" name="TextBox 5">
              <a:extLst>
                <a:ext uri="{FF2B5EF4-FFF2-40B4-BE49-F238E27FC236}">
                  <a16:creationId xmlns:a16="http://schemas.microsoft.com/office/drawing/2014/main" id="{1C987CB8-5925-4F06-A0BD-5013026C8023}"/>
                </a:ext>
              </a:extLst>
            </p:cNvPr>
            <p:cNvSpPr txBox="1"/>
            <p:nvPr/>
          </p:nvSpPr>
          <p:spPr>
            <a:xfrm>
              <a:off x="-1054301" y="4639074"/>
              <a:ext cx="76644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rgbClr val="737474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SussexAzure</a:t>
              </a:r>
              <a:endParaRPr lang="en-GB" sz="2700" b="1" dirty="0">
                <a:solidFill>
                  <a:srgbClr val="737474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54" name="Graphic 7">
              <a:extLst>
                <a:ext uri="{FF2B5EF4-FFF2-40B4-BE49-F238E27FC236}">
                  <a16:creationId xmlns:a16="http://schemas.microsoft.com/office/drawing/2014/main" id="{36BC573C-6AF4-4B75-BB54-370D9B79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B42B830-8B99-4FF9-A091-874DDB759899}"/>
                </a:ext>
              </a:extLst>
            </p:cNvPr>
            <p:cNvSpPr txBox="1"/>
            <p:nvPr/>
          </p:nvSpPr>
          <p:spPr>
            <a:xfrm>
              <a:off x="-1054301" y="4988008"/>
              <a:ext cx="76644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 err="1">
                  <a:solidFill>
                    <a:srgbClr val="737474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SussexAzure</a:t>
              </a:r>
              <a:endParaRPr lang="en-GB" sz="3000" dirty="0">
                <a:solidFill>
                  <a:srgbClr val="737474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56" name="Graphic 10">
              <a:extLst>
                <a:ext uri="{FF2B5EF4-FFF2-40B4-BE49-F238E27FC236}">
                  <a16:creationId xmlns:a16="http://schemas.microsoft.com/office/drawing/2014/main" id="{5E82BC1D-A337-4039-A5A0-F7442C0D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B8919A5-AFC3-431A-84E1-294BEF23AF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0" y="1237121"/>
            <a:ext cx="12912061" cy="892714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99895C4-FD2F-40D4-9F0C-7F4613932B1F}"/>
              </a:ext>
            </a:extLst>
          </p:cNvPr>
          <p:cNvGrpSpPr/>
          <p:nvPr/>
        </p:nvGrpSpPr>
        <p:grpSpPr>
          <a:xfrm>
            <a:off x="13509378" y="3894866"/>
            <a:ext cx="3937604" cy="2432898"/>
            <a:chOff x="-1412092" y="4212368"/>
            <a:chExt cx="1585974" cy="1008262"/>
          </a:xfrm>
        </p:grpSpPr>
        <p:sp>
          <p:nvSpPr>
            <p:cNvPr id="44" name="TextBox 1">
              <a:extLst>
                <a:ext uri="{FF2B5EF4-FFF2-40B4-BE49-F238E27FC236}">
                  <a16:creationId xmlns:a16="http://schemas.microsoft.com/office/drawing/2014/main" id="{E0463D57-6787-4D41-B03C-C34C6FEEBF6F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721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45" name="Graphic 3">
              <a:extLst>
                <a:ext uri="{FF2B5EF4-FFF2-40B4-BE49-F238E27FC236}">
                  <a16:creationId xmlns:a16="http://schemas.microsoft.com/office/drawing/2014/main" id="{A032A89C-B56F-4994-854E-AD91DAD2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21177116-A38D-4CC4-AF17-BC13462B2085}"/>
                </a:ext>
              </a:extLst>
            </p:cNvPr>
            <p:cNvSpPr txBox="1"/>
            <p:nvPr/>
          </p:nvSpPr>
          <p:spPr>
            <a:xfrm>
              <a:off x="-1054301" y="4639074"/>
              <a:ext cx="599811" cy="172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47" name="Graphic 7">
              <a:extLst>
                <a:ext uri="{FF2B5EF4-FFF2-40B4-BE49-F238E27FC236}">
                  <a16:creationId xmlns:a16="http://schemas.microsoft.com/office/drawing/2014/main" id="{238DCD64-83B0-4D25-8C96-D6E111F8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2EA3D9B3-77DC-484A-8670-85BB9C5F23BE}"/>
                </a:ext>
              </a:extLst>
            </p:cNvPr>
            <p:cNvSpPr txBox="1"/>
            <p:nvPr/>
          </p:nvSpPr>
          <p:spPr>
            <a:xfrm>
              <a:off x="-1054301" y="4988008"/>
              <a:ext cx="623054" cy="172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49" name="Graphic 10">
              <a:extLst>
                <a:ext uri="{FF2B5EF4-FFF2-40B4-BE49-F238E27FC236}">
                  <a16:creationId xmlns:a16="http://schemas.microsoft.com/office/drawing/2014/main" id="{41910D6A-0065-4421-97D8-7C598E35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7364EAE-5644-446C-8C2D-16D2D950B5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220" y="1030515"/>
            <a:ext cx="1546359" cy="15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28619 -0.2506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4" y="-1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Declarative Vs Imperative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B12E9FD1-D04B-486D-808D-6263B25BF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508596"/>
              </p:ext>
            </p:extLst>
          </p:nvPr>
        </p:nvGraphicFramePr>
        <p:xfrm>
          <a:off x="535523" y="1366981"/>
          <a:ext cx="17216954" cy="755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867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2976-8165-A043-A64C-6EBE74BA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65418"/>
            <a:ext cx="6535882" cy="2545773"/>
          </a:xfrm>
        </p:spPr>
        <p:txBody>
          <a:bodyPr>
            <a:normAutofit/>
          </a:bodyPr>
          <a:lstStyle/>
          <a:p>
            <a:pPr algn="ctr"/>
            <a:r>
              <a:rPr lang="en-US" sz="6200" b="1" dirty="0">
                <a:solidFill>
                  <a:srgbClr val="737474"/>
                </a:solidFill>
                <a:latin typeface="Raleway" panose="020B0803030101060003" pitchFamily="34" charset="0"/>
              </a:rPr>
              <a:t>Complete</a:t>
            </a:r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71A8E42E-6B35-49B6-B95F-5F91DD25E257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860E84BB-F9C2-4A2E-B927-84AA560E4C3A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Deployment Modes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56255-CC16-4570-99F0-88B209FBDBA9}"/>
              </a:ext>
            </a:extLst>
          </p:cNvPr>
          <p:cNvSpPr/>
          <p:nvPr/>
        </p:nvSpPr>
        <p:spPr>
          <a:xfrm>
            <a:off x="6244936" y="3605645"/>
            <a:ext cx="592282" cy="3013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3D8D6-444A-4AFC-8C25-C1101D9CDCFF}"/>
              </a:ext>
            </a:extLst>
          </p:cNvPr>
          <p:cNvCxnSpPr/>
          <p:nvPr/>
        </p:nvCxnSpPr>
        <p:spPr>
          <a:xfrm>
            <a:off x="9232548" y="2992581"/>
            <a:ext cx="0" cy="4291446"/>
          </a:xfrm>
          <a:prstGeom prst="line">
            <a:avLst/>
          </a:prstGeom>
          <a:ln w="76200">
            <a:solidFill>
              <a:srgbClr val="EA9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EF60437-96BE-464A-B46E-5981D49EDFA9}"/>
              </a:ext>
            </a:extLst>
          </p:cNvPr>
          <p:cNvSpPr txBox="1">
            <a:spLocks/>
          </p:cNvSpPr>
          <p:nvPr/>
        </p:nvSpPr>
        <p:spPr>
          <a:xfrm>
            <a:off x="10813540" y="3865418"/>
            <a:ext cx="6535882" cy="2545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b="1" dirty="0">
                <a:solidFill>
                  <a:srgbClr val="737474"/>
                </a:solidFill>
                <a:latin typeface="Raleway" panose="020B0803030101060003" pitchFamily="34" charset="0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280683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8">
            <a:extLst>
              <a:ext uri="{FF2B5EF4-FFF2-40B4-BE49-F238E27FC236}">
                <a16:creationId xmlns:a16="http://schemas.microsoft.com/office/drawing/2014/main" id="{71A8E42E-6B35-49B6-B95F-5F91DD25E257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860E84BB-F9C2-4A2E-B927-84AA560E4C3A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Deployment Scopes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56255-CC16-4570-99F0-88B209FBDBA9}"/>
              </a:ext>
            </a:extLst>
          </p:cNvPr>
          <p:cNvSpPr/>
          <p:nvPr/>
        </p:nvSpPr>
        <p:spPr>
          <a:xfrm>
            <a:off x="6244936" y="3605645"/>
            <a:ext cx="592282" cy="3013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monitor&#10;&#10;Description automatically generated">
            <a:extLst>
              <a:ext uri="{FF2B5EF4-FFF2-40B4-BE49-F238E27FC236}">
                <a16:creationId xmlns:a16="http://schemas.microsoft.com/office/drawing/2014/main" id="{A3D12229-DBAD-4107-BE4C-25596AAF8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3" y="1078547"/>
            <a:ext cx="12246118" cy="9183592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5BCE6D07-0089-433D-B037-88444360C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8477" y="5598255"/>
            <a:ext cx="2364927" cy="2364927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F987ADD6-B904-4DFC-BEC2-F56264BBB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5857" y="3133332"/>
            <a:ext cx="2364927" cy="2364927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F7C26D0D-1D74-4C25-8626-6A6205D8F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3651" y="978551"/>
            <a:ext cx="2364927" cy="2364927"/>
          </a:xfrm>
          <a:prstGeom prst="rect">
            <a:avLst/>
          </a:prstGeom>
        </p:spPr>
      </p:pic>
      <p:sp>
        <p:nvSpPr>
          <p:cNvPr id="20" name="Shape 139">
            <a:extLst>
              <a:ext uri="{FF2B5EF4-FFF2-40B4-BE49-F238E27FC236}">
                <a16:creationId xmlns:a16="http://schemas.microsoft.com/office/drawing/2014/main" id="{5F138079-A780-4206-85D3-8C17D9E22D13}"/>
              </a:ext>
            </a:extLst>
          </p:cNvPr>
          <p:cNvSpPr/>
          <p:nvPr/>
        </p:nvSpPr>
        <p:spPr>
          <a:xfrm>
            <a:off x="10396510" y="2171208"/>
            <a:ext cx="6493788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Preview for PowerShell &amp; AZ CLI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22" name="Graphic 21" descr="Question mark">
            <a:extLst>
              <a:ext uri="{FF2B5EF4-FFF2-40B4-BE49-F238E27FC236}">
                <a16:creationId xmlns:a16="http://schemas.microsoft.com/office/drawing/2014/main" id="{ED188B37-518C-494A-A098-413CC20C9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9710" y="7897213"/>
            <a:ext cx="2364926" cy="2364926"/>
          </a:xfrm>
          <a:prstGeom prst="rect">
            <a:avLst/>
          </a:prstGeom>
        </p:spPr>
      </p:pic>
      <p:sp>
        <p:nvSpPr>
          <p:cNvPr id="23" name="Shape 139">
            <a:extLst>
              <a:ext uri="{FF2B5EF4-FFF2-40B4-BE49-F238E27FC236}">
                <a16:creationId xmlns:a16="http://schemas.microsoft.com/office/drawing/2014/main" id="{8EDD9CC5-4E11-4BE5-9AB2-C5E5A2A7A7EF}"/>
              </a:ext>
            </a:extLst>
          </p:cNvPr>
          <p:cNvSpPr/>
          <p:nvPr/>
        </p:nvSpPr>
        <p:spPr>
          <a:xfrm>
            <a:off x="13643404" y="9079676"/>
            <a:ext cx="2364926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Technically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6955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2976-8165-A043-A64C-6EBE74BA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65418"/>
            <a:ext cx="6535882" cy="2545773"/>
          </a:xfrm>
        </p:spPr>
        <p:txBody>
          <a:bodyPr>
            <a:normAutofit/>
          </a:bodyPr>
          <a:lstStyle/>
          <a:p>
            <a:pPr algn="ctr"/>
            <a:r>
              <a:rPr lang="en-US" sz="6200" b="1" dirty="0">
                <a:solidFill>
                  <a:srgbClr val="737474"/>
                </a:solidFill>
                <a:latin typeface="Raleway" panose="020B0803030101060003" pitchFamily="34" charset="0"/>
              </a:rPr>
              <a:t>ARM Template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F8E51-3E16-9A42-AB08-3BECDE2191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02441" y="1810738"/>
            <a:ext cx="10001250" cy="6665524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JSON</a:t>
            </a:r>
          </a:p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Parameters</a:t>
            </a:r>
          </a:p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Variables</a:t>
            </a:r>
          </a:p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Functions</a:t>
            </a:r>
          </a:p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Resources</a:t>
            </a:r>
          </a:p>
          <a:p>
            <a:pPr algn="ctr"/>
            <a:r>
              <a:rPr lang="en-US" sz="6600" b="1" dirty="0">
                <a:solidFill>
                  <a:srgbClr val="737474"/>
                </a:solidFill>
                <a:latin typeface="Raleway" panose="020B0803030101060003" pitchFamily="34" charset="0"/>
              </a:rPr>
              <a:t>Outputs</a:t>
            </a:r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71A8E42E-6B35-49B6-B95F-5F91DD25E257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860E84BB-F9C2-4A2E-B927-84AA560E4C3A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Terminology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56255-CC16-4570-99F0-88B209FBDBA9}"/>
              </a:ext>
            </a:extLst>
          </p:cNvPr>
          <p:cNvSpPr/>
          <p:nvPr/>
        </p:nvSpPr>
        <p:spPr>
          <a:xfrm>
            <a:off x="6244936" y="3605645"/>
            <a:ext cx="592282" cy="3013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3D8D6-444A-4AFC-8C25-C1101D9CDCFF}"/>
              </a:ext>
            </a:extLst>
          </p:cNvPr>
          <p:cNvCxnSpPr/>
          <p:nvPr/>
        </p:nvCxnSpPr>
        <p:spPr>
          <a:xfrm>
            <a:off x="7720445" y="2997777"/>
            <a:ext cx="0" cy="4291446"/>
          </a:xfrm>
          <a:prstGeom prst="line">
            <a:avLst/>
          </a:prstGeom>
          <a:ln w="76200">
            <a:solidFill>
              <a:srgbClr val="EA96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Parameters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A5BE762-93F6-4FFC-8507-11C764174E6E}"/>
              </a:ext>
            </a:extLst>
          </p:cNvPr>
          <p:cNvSpPr txBox="1">
            <a:spLocks/>
          </p:cNvSpPr>
          <p:nvPr/>
        </p:nvSpPr>
        <p:spPr>
          <a:xfrm>
            <a:off x="497343" y="1904790"/>
            <a:ext cx="17280721" cy="758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"parameters"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adminUsername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"type"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"string"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"metadata"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	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"description"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"Username for the Virtual Machine."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},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adminPassword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"type"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securestring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"metadata"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</a:rPr>
              <a:t>"description"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</a:rPr>
              <a:t>"Password for the Virtual Machine."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</a:rPr>
              <a:t>}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1049">
                    <a:srgbClr val="000000"/>
                  </a:gs>
                  <a:gs pos="43000">
                    <a:srgbClr val="000000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1202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Variables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6DDE89F-88E3-46B5-9E1C-3B667FE5ED6A}"/>
              </a:ext>
            </a:extLst>
          </p:cNvPr>
          <p:cNvSpPr txBox="1">
            <a:spLocks/>
          </p:cNvSpPr>
          <p:nvPr/>
        </p:nvSpPr>
        <p:spPr>
          <a:xfrm>
            <a:off x="3634740" y="2927508"/>
            <a:ext cx="11018520" cy="4431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"variables"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nicName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myVMNic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addressPrefix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"10.0.0.0/16"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subnetName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"Subnet"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subnetPrefix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"10.0.0.0/24"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publicIPAddressName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myPublicIP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virtualNetworkName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MyVNET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1049">
                    <a:srgbClr val="000000"/>
                  </a:gs>
                  <a:gs pos="43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275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Functions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161B1E4-1039-457D-9AF6-901C2275D39F}"/>
              </a:ext>
            </a:extLst>
          </p:cNvPr>
          <p:cNvSpPr txBox="1">
            <a:spLocks/>
          </p:cNvSpPr>
          <p:nvPr/>
        </p:nvSpPr>
        <p:spPr>
          <a:xfrm>
            <a:off x="225518" y="1549066"/>
            <a:ext cx="17729973" cy="834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"functions"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[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"namespace"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tailwindtraders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"members"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uniqueName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451A5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   "parameters"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[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"name"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namePrefix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"type"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"string"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   ],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"output"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"type"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"string"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"value"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"[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concat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toLower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(parameters('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namePrefix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')),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uniqueString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resourceGroup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().id))]"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   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  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 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],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61049">
                    <a:srgbClr val="000000"/>
                  </a:gs>
                  <a:gs pos="43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47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Resources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EFEAD4F-1D08-4A34-9C56-213B65ABDA3A}"/>
              </a:ext>
            </a:extLst>
          </p:cNvPr>
          <p:cNvSpPr txBox="1">
            <a:spLocks/>
          </p:cNvSpPr>
          <p:nvPr/>
        </p:nvSpPr>
        <p:spPr>
          <a:xfrm>
            <a:off x="1111826" y="2310118"/>
            <a:ext cx="16064347" cy="669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"type"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Microsoft.Network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/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publicIPAddresses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      	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"name"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"[variables('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publicIPAddressName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')]"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	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"location"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"[parameters('location')]"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	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apiVersion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"2018-08-01"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"properties"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    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publicIPAllocationMethod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"Dynamic"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	 	</a:t>
            </a:r>
            <a:br>
              <a:rPr lang="en-US" sz="3200" dirty="0">
                <a:solidFill>
                  <a:srgbClr val="171717"/>
                </a:solidFill>
              </a:rPr>
            </a:br>
            <a:r>
              <a:rPr lang="en-US" sz="3200" dirty="0">
                <a:solidFill>
                  <a:srgbClr val="171717"/>
                </a:solidFill>
              </a:rPr>
              <a:t>		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dnsSettings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  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domainNameLabel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"[parameters('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dnsLabelPrefix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')]"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	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	}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1049">
                    <a:srgbClr val="000000"/>
                  </a:gs>
                  <a:gs pos="43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483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Outputs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AFCC9B8-7B94-4624-85B8-C0E20AFF1CFF}"/>
              </a:ext>
            </a:extLst>
          </p:cNvPr>
          <p:cNvSpPr txBox="1">
            <a:spLocks/>
          </p:cNvSpPr>
          <p:nvPr/>
        </p:nvSpPr>
        <p:spPr>
          <a:xfrm>
            <a:off x="327314" y="3469195"/>
            <a:ext cx="17633372" cy="334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"outputs"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"hostname"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{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"type"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"string"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"value"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: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"[reference(variables('publicIPAddressName')).dnsSettings.fqdn]"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} 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1049">
                    <a:srgbClr val="000000"/>
                  </a:gs>
                  <a:gs pos="43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681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8">
            <a:extLst>
              <a:ext uri="{FF2B5EF4-FFF2-40B4-BE49-F238E27FC236}">
                <a16:creationId xmlns:a16="http://schemas.microsoft.com/office/drawing/2014/main" id="{3873F4DB-BE9E-4B25-A1CC-775D55265A4F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Shape 139">
            <a:extLst>
              <a:ext uri="{FF2B5EF4-FFF2-40B4-BE49-F238E27FC236}">
                <a16:creationId xmlns:a16="http://schemas.microsoft.com/office/drawing/2014/main" id="{AD812ACB-829F-4D37-AF19-82A40B87D32D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Template What-If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55E6CE4-5162-43AB-A26B-C1CE1509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95E548E-C49B-4137-93D0-5116F1E43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nline Media 4" title="What's new in ARM Templates - November 2019 #MSIgnite Session">
            <a:hlinkClick r:id="" action="ppaction://media"/>
            <a:extLst>
              <a:ext uri="{FF2B5EF4-FFF2-40B4-BE49-F238E27FC236}">
                <a16:creationId xmlns:a16="http://schemas.microsoft.com/office/drawing/2014/main" id="{D3E415D4-F047-4993-A0E7-9AFFAF460B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39370" y="1232032"/>
            <a:ext cx="15809259" cy="88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9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Topics We Are Going To Cover…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388504" y="1147576"/>
            <a:ext cx="16627546" cy="888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Tags &amp; Tagging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Naming Schemes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Azure Governance Scopes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Management Groups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Role Based Access Control (RBAC)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Azure Policy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Azure Blueprints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DEMO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1D040D-CAA6-49A1-AE39-C846D9755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4042" y="4226985"/>
            <a:ext cx="1683107" cy="168310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F77A05A-0CD7-4542-B6F9-A604EBCA4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9643" y="2085828"/>
            <a:ext cx="1683106" cy="16831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9B27E1-1ADD-4CD3-B600-EF7319C886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82783" y="2085831"/>
            <a:ext cx="1683104" cy="168310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2246D89-DAAB-40DD-A45D-E966B11802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82783" y="6189806"/>
            <a:ext cx="1683103" cy="168310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56222C-885D-4866-A3C1-6B5057665C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01524" y="2085832"/>
            <a:ext cx="1683103" cy="168310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61CF8F7-B664-45C0-8253-8F58590941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82784" y="4226986"/>
            <a:ext cx="1683103" cy="168310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6AB3477-724B-4F4E-90F6-B829323ABE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901524" y="4226985"/>
            <a:ext cx="1683103" cy="168310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BECBCCF-6BF4-4BE1-A7DA-07C1F27630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2344" y="6189806"/>
            <a:ext cx="1683103" cy="1683103"/>
          </a:xfrm>
          <a:prstGeom prst="rect">
            <a:avLst/>
          </a:prstGeom>
        </p:spPr>
      </p:pic>
      <p:pic>
        <p:nvPicPr>
          <p:cNvPr id="17" name="Picture 16" descr="A close up of a monitor&#10;&#10;Description automatically generated">
            <a:extLst>
              <a:ext uri="{FF2B5EF4-FFF2-40B4-BE49-F238E27FC236}">
                <a16:creationId xmlns:a16="http://schemas.microsoft.com/office/drawing/2014/main" id="{E857D3AC-ED7D-49F8-91E8-8971E58E0F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524" y="6189806"/>
            <a:ext cx="2244387" cy="16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8">
            <a:extLst>
              <a:ext uri="{FF2B5EF4-FFF2-40B4-BE49-F238E27FC236}">
                <a16:creationId xmlns:a16="http://schemas.microsoft.com/office/drawing/2014/main" id="{3873F4DB-BE9E-4B25-A1CC-775D55265A4F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Shape 139">
            <a:extLst>
              <a:ext uri="{FF2B5EF4-FFF2-40B4-BE49-F238E27FC236}">
                <a16:creationId xmlns:a16="http://schemas.microsoft.com/office/drawing/2014/main" id="{AD812ACB-829F-4D37-AF19-82A40B87D32D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ARM Template Toolkit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55E6CE4-5162-43AB-A26B-C1CE1509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95E548E-C49B-4137-93D0-5116F1E43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nline Media 2" title="What's new in ARM Templates - November 2019 #MSIgnite Session">
            <a:hlinkClick r:id="" action="ppaction://media"/>
            <a:extLst>
              <a:ext uri="{FF2B5EF4-FFF2-40B4-BE49-F238E27FC236}">
                <a16:creationId xmlns:a16="http://schemas.microsoft.com/office/drawing/2014/main" id="{4231838D-4E29-47D3-911A-3DF94F8A21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507089" y="1282123"/>
            <a:ext cx="15647894" cy="88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CCF40-5712-4716-8D5B-94452FD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1951BD-0E6F-44A4-BE0B-143D9FB2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5746283" cy="2954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F23209-6009-4F76-8580-53EB8B541BD8}"/>
              </a:ext>
            </a:extLst>
          </p:cNvPr>
          <p:cNvSpPr/>
          <p:nvPr/>
        </p:nvSpPr>
        <p:spPr>
          <a:xfrm>
            <a:off x="3802333" y="5370897"/>
            <a:ext cx="14548586" cy="3176337"/>
          </a:xfrm>
          <a:prstGeom prst="rect">
            <a:avLst/>
          </a:prstGeom>
          <a:solidFill>
            <a:srgbClr val="EA9653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AAA05-5408-4C46-B343-4870B94CED63}"/>
              </a:ext>
            </a:extLst>
          </p:cNvPr>
          <p:cNvSpPr txBox="1"/>
          <p:nvPr/>
        </p:nvSpPr>
        <p:spPr>
          <a:xfrm>
            <a:off x="4193753" y="6174235"/>
            <a:ext cx="1376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FFFFFF"/>
                </a:solidFill>
                <a:latin typeface="Raleway" panose="020B0803030101060003" pitchFamily="34" charset="0"/>
              </a:rPr>
              <a:t>DEMO TIME</a:t>
            </a:r>
            <a:endParaRPr lang="en-GB" sz="4000" b="1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CC15B-72D6-4BA4-B4B0-91D1AE29AB2C}"/>
              </a:ext>
            </a:extLst>
          </p:cNvPr>
          <p:cNvGrpSpPr/>
          <p:nvPr/>
        </p:nvGrpSpPr>
        <p:grpSpPr>
          <a:xfrm>
            <a:off x="13798413" y="121217"/>
            <a:ext cx="4378494" cy="2705307"/>
            <a:chOff x="-1412092" y="4212368"/>
            <a:chExt cx="1585974" cy="1008262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06E0330-C06C-4109-8C4B-77E08FDCF623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4A34A54-1BC1-45C0-A250-BE5AE78F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620341F-EF78-4CEB-9F9D-BCB2785A11E0}"/>
                </a:ext>
              </a:extLst>
            </p:cNvPr>
            <p:cNvSpPr txBox="1"/>
            <p:nvPr/>
          </p:nvSpPr>
          <p:spPr>
            <a:xfrm>
              <a:off x="-1054301" y="4639074"/>
              <a:ext cx="53941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489D02D1-B2DA-47F2-8317-9E07E392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D521794-7351-438B-8DAB-3C384AEE8161}"/>
                </a:ext>
              </a:extLst>
            </p:cNvPr>
            <p:cNvSpPr txBox="1"/>
            <p:nvPr/>
          </p:nvSpPr>
          <p:spPr>
            <a:xfrm>
              <a:off x="-1054301" y="4988008"/>
              <a:ext cx="560316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Graphic 10">
              <a:extLst>
                <a:ext uri="{FF2B5EF4-FFF2-40B4-BE49-F238E27FC236}">
                  <a16:creationId xmlns:a16="http://schemas.microsoft.com/office/drawing/2014/main" id="{55D73E94-E568-4911-83FD-6F55D0D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5BE2E0-D279-487B-9393-F327FB7D3CB2}"/>
              </a:ext>
            </a:extLst>
          </p:cNvPr>
          <p:cNvSpPr txBox="1"/>
          <p:nvPr/>
        </p:nvSpPr>
        <p:spPr>
          <a:xfrm>
            <a:off x="6735328" y="-1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FFFF"/>
                </a:solidFill>
                <a:latin typeface="Raleway" panose="020B0803030101060003" pitchFamily="34" charset="0"/>
              </a:rPr>
              <a:t>#</a:t>
            </a:r>
            <a:r>
              <a:rPr lang="en-GB" sz="5400" dirty="0" err="1">
                <a:solidFill>
                  <a:srgbClr val="FFFFFF"/>
                </a:solidFill>
                <a:latin typeface="Raleway" panose="020B0803030101060003" pitchFamily="34" charset="0"/>
              </a:rPr>
              <a:t>AzureFamily</a:t>
            </a:r>
            <a:endParaRPr lang="en-GB" sz="5400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AF3682D-2815-4B88-8E57-33ECCC06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169" y="63324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36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4A4DB-6F80-413D-B34D-E4C5376C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3" t="16646" r="17916"/>
          <a:stretch/>
        </p:blipFill>
        <p:spPr>
          <a:xfrm>
            <a:off x="9242193" y="2223064"/>
            <a:ext cx="7820922" cy="6616973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3878A83-7E88-4271-913D-34157865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823" y="4792886"/>
            <a:ext cx="7118471" cy="1477328"/>
          </a:xfrm>
        </p:spPr>
        <p:txBody>
          <a:bodyPr/>
          <a:lstStyle/>
          <a:p>
            <a:pPr fontAlgn="ctr"/>
            <a:r>
              <a:rPr lang="en-US" sz="4800" b="1" dirty="0">
                <a:solidFill>
                  <a:srgbClr val="EA9653"/>
                </a:solidFill>
                <a:latin typeface="Raleway" panose="020B08030301010600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4800" b="1" dirty="0" err="1">
                <a:solidFill>
                  <a:srgbClr val="EA9653"/>
                </a:solidFill>
                <a:latin typeface="Raleway" panose="020B08030301010600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justLearnARM</a:t>
            </a:r>
            <a:endParaRPr lang="en-US" sz="4800" b="1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5FFF2-9FB8-46C3-9D82-ACAFCE6BFF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504" y="1"/>
            <a:ext cx="11766510" cy="10285541"/>
          </a:xfrm>
          <a:prstGeom prst="rect">
            <a:avLst/>
          </a:prstGeom>
        </p:spPr>
      </p:pic>
      <p:sp>
        <p:nvSpPr>
          <p:cNvPr id="7" name="Shape 138">
            <a:extLst>
              <a:ext uri="{FF2B5EF4-FFF2-40B4-BE49-F238E27FC236}">
                <a16:creationId xmlns:a16="http://schemas.microsoft.com/office/drawing/2014/main" id="{3873F4DB-BE9E-4B25-A1CC-775D55265A4F}"/>
              </a:ext>
            </a:extLst>
          </p:cNvPr>
          <p:cNvSpPr/>
          <p:nvPr/>
        </p:nvSpPr>
        <p:spPr>
          <a:xfrm>
            <a:off x="-8145" y="371887"/>
            <a:ext cx="933918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Shape 139">
            <a:extLst>
              <a:ext uri="{FF2B5EF4-FFF2-40B4-BE49-F238E27FC236}">
                <a16:creationId xmlns:a16="http://schemas.microsoft.com/office/drawing/2014/main" id="{AD812ACB-829F-4D37-AF19-82A40B87D32D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EA9653"/>
                </a:solidFill>
                <a:effectLst/>
                <a:uLnTx/>
                <a:uFillTx/>
                <a:latin typeface="Raleway" panose="020B0803030101060003" pitchFamily="34" charset="0"/>
                <a:ea typeface="Verdana"/>
                <a:sym typeface="Verdana"/>
              </a:rPr>
              <a:t>New To ARM Templates…?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EA9653"/>
              </a:solidFill>
              <a:effectLst/>
              <a:uLnTx/>
              <a:uFillTx/>
              <a:latin typeface="Raleway" panose="020B0803030101060003" pitchFamily="34" charset="0"/>
              <a:ea typeface="Verdana"/>
              <a:sym typeface="Verdana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55E6CE4-5162-43AB-A26B-C1CE1509A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95E548E-C49B-4137-93D0-5116F1E43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7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9881194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92500"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Community Event - Azure Spring Clean 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685800" y="7844941"/>
            <a:ext cx="16627546" cy="2067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sz="7200" dirty="0">
                <a:solidFill>
                  <a:srgbClr val="EA9653"/>
                </a:solidFill>
                <a:latin typeface="Raleway" panose="020B080303010106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https://www.azurespringclean.com</a:t>
            </a:r>
            <a:r>
              <a:rPr lang="en-US" sz="7200" dirty="0">
                <a:solidFill>
                  <a:srgbClr val="EA9653"/>
                </a:solidFill>
                <a:latin typeface="Raleway" panose="020B0803030101060003" pitchFamily="34" charset="0"/>
              </a:rPr>
              <a:t> 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AF38AA-96A9-40E4-AF9F-AD99C21F3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768873-4124-4267-84C3-68F6D949B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pring Bit Graphic">
            <a:extLst>
              <a:ext uri="{FF2B5EF4-FFF2-40B4-BE49-F238E27FC236}">
                <a16:creationId xmlns:a16="http://schemas.microsoft.com/office/drawing/2014/main" id="{53ABEA51-2B75-4AA9-B7CF-7780B201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06" y="1217032"/>
            <a:ext cx="11631588" cy="65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F0059-42A0-436D-91A2-45D7E2D7B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975" y="7853063"/>
            <a:ext cx="118300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CCF40-5712-4716-8D5B-94452FD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1951BD-0E6F-44A4-BE0B-143D9FB2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5746283" cy="2954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F23209-6009-4F76-8580-53EB8B541BD8}"/>
              </a:ext>
            </a:extLst>
          </p:cNvPr>
          <p:cNvSpPr/>
          <p:nvPr/>
        </p:nvSpPr>
        <p:spPr>
          <a:xfrm>
            <a:off x="3802333" y="5370897"/>
            <a:ext cx="14548586" cy="3176337"/>
          </a:xfrm>
          <a:prstGeom prst="rect">
            <a:avLst/>
          </a:prstGeom>
          <a:solidFill>
            <a:srgbClr val="EA9653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AAA05-5408-4C46-B343-4870B94CED63}"/>
              </a:ext>
            </a:extLst>
          </p:cNvPr>
          <p:cNvSpPr txBox="1"/>
          <p:nvPr/>
        </p:nvSpPr>
        <p:spPr>
          <a:xfrm>
            <a:off x="4193753" y="6174235"/>
            <a:ext cx="13765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FFFFFF"/>
                </a:solidFill>
                <a:latin typeface="Raleway" panose="020B0803030101060003" pitchFamily="34" charset="0"/>
              </a:rPr>
              <a:t>THANK YOU</a:t>
            </a:r>
            <a:endParaRPr lang="en-GB" sz="4000" b="1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CC15B-72D6-4BA4-B4B0-91D1AE29AB2C}"/>
              </a:ext>
            </a:extLst>
          </p:cNvPr>
          <p:cNvGrpSpPr/>
          <p:nvPr/>
        </p:nvGrpSpPr>
        <p:grpSpPr>
          <a:xfrm>
            <a:off x="13798413" y="121217"/>
            <a:ext cx="4378494" cy="2705307"/>
            <a:chOff x="-1412092" y="4212368"/>
            <a:chExt cx="1585974" cy="1008262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06E0330-C06C-4109-8C4B-77E08FDCF623}"/>
                </a:ext>
              </a:extLst>
            </p:cNvPr>
            <p:cNvSpPr txBox="1"/>
            <p:nvPr/>
          </p:nvSpPr>
          <p:spPr>
            <a:xfrm>
              <a:off x="-1054301" y="4288829"/>
              <a:ext cx="1228183" cy="15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JackTracey.co.uk</a:t>
              </a:r>
            </a:p>
          </p:txBody>
        </p:sp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D4A34A54-1BC1-45C0-A250-BE5AE78F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412092" y="4212368"/>
              <a:ext cx="307778" cy="307778"/>
            </a:xfrm>
            <a:prstGeom prst="rect">
              <a:avLst/>
            </a:prstGeom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7620341F-EF78-4CEB-9F9D-BCB2785A11E0}"/>
                </a:ext>
              </a:extLst>
            </p:cNvPr>
            <p:cNvSpPr txBox="1"/>
            <p:nvPr/>
          </p:nvSpPr>
          <p:spPr>
            <a:xfrm>
              <a:off x="-1054301" y="4639074"/>
              <a:ext cx="539413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b="1" dirty="0" err="1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Jack_Ref</a:t>
              </a:r>
              <a:endParaRPr lang="en-GB" sz="2700" b="1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489D02D1-B2DA-47F2-8317-9E07E392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2081" y="4562613"/>
              <a:ext cx="307777" cy="307777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5D521794-7351-438B-8DAB-3C384AEE8161}"/>
                </a:ext>
              </a:extLst>
            </p:cNvPr>
            <p:cNvSpPr txBox="1"/>
            <p:nvPr/>
          </p:nvSpPr>
          <p:spPr>
            <a:xfrm>
              <a:off x="-1054301" y="4988008"/>
              <a:ext cx="560316" cy="1548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700" dirty="0">
                  <a:solidFill>
                    <a:schemeClr val="bg1"/>
                  </a:solidFill>
                  <a:latin typeface="Raleway" panose="020B0803030101060003" pitchFamily="34" charset="0"/>
                  <a:ea typeface="Verdana" panose="020B0604030504040204" pitchFamily="34" charset="0"/>
                </a:rPr>
                <a:t>jtracey93</a:t>
              </a:r>
              <a:endParaRPr lang="en-GB" sz="3000" dirty="0">
                <a:solidFill>
                  <a:schemeClr val="bg1"/>
                </a:solidFill>
                <a:latin typeface="Raleway" panose="020B0803030101060003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Graphic 10">
              <a:extLst>
                <a:ext uri="{FF2B5EF4-FFF2-40B4-BE49-F238E27FC236}">
                  <a16:creationId xmlns:a16="http://schemas.microsoft.com/office/drawing/2014/main" id="{55D73E94-E568-4911-83FD-6F55D0D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409115" y="4915830"/>
              <a:ext cx="304800" cy="3048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5BE2E0-D279-487B-9393-F327FB7D3CB2}"/>
              </a:ext>
            </a:extLst>
          </p:cNvPr>
          <p:cNvSpPr txBox="1"/>
          <p:nvPr/>
        </p:nvSpPr>
        <p:spPr>
          <a:xfrm>
            <a:off x="6735328" y="-1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FFFF"/>
                </a:solidFill>
                <a:latin typeface="Raleway" panose="020B0803030101060003" pitchFamily="34" charset="0"/>
              </a:rPr>
              <a:t>#</a:t>
            </a:r>
            <a:r>
              <a:rPr lang="en-GB" sz="5400" dirty="0" err="1">
                <a:solidFill>
                  <a:srgbClr val="FFFFFF"/>
                </a:solidFill>
                <a:latin typeface="Raleway" panose="020B0803030101060003" pitchFamily="34" charset="0"/>
              </a:rPr>
              <a:t>AzureFamily</a:t>
            </a:r>
            <a:endParaRPr lang="en-GB" sz="5400" dirty="0">
              <a:solidFill>
                <a:srgbClr val="FFFFFF"/>
              </a:solidFill>
              <a:latin typeface="Raleway" panose="020B0803030101060003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AF3682D-2815-4B88-8E57-33ECCC06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169" y="633242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008041-1CB1-4EBF-A92B-086D8E50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842" y="888579"/>
            <a:ext cx="4436315" cy="44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7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514977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Tags &amp; Tagging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370141" y="1128429"/>
            <a:ext cx="17231708" cy="8987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Key/Name-Value Pairs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Just additional metadata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Azure refers to ‘Key’ as ‘Name’</a:t>
            </a:r>
            <a:b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</a:b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Supported by most resources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Up-to-date list: </a:t>
            </a:r>
            <a:r>
              <a:rPr lang="en-US" sz="3200" dirty="0">
                <a:solidFill>
                  <a:srgbClr val="EA9653"/>
                </a:solidFill>
                <a:latin typeface="Raleway" panose="020B080303010106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https://jacktracey.co.uk/tagsupport</a:t>
            </a:r>
            <a:br>
              <a:rPr lang="en-US" sz="3200" dirty="0">
                <a:solidFill>
                  <a:srgbClr val="EA9653"/>
                </a:solidFill>
                <a:latin typeface="Raleway" panose="020B0803030101060003" pitchFamily="34" charset="0"/>
              </a:rPr>
            </a:br>
            <a:r>
              <a:rPr lang="en-US" sz="3200" dirty="0">
                <a:solidFill>
                  <a:srgbClr val="EA9653"/>
                </a:solidFill>
                <a:latin typeface="Raleway" panose="020B0803030101060003" pitchFamily="34" charset="0"/>
              </a:rPr>
              <a:t> </a:t>
            </a:r>
            <a:endParaRPr lang="en-US" sz="30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50 tags per resource/resource group limit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Only 15 tags allowed on storage accounts currently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Tag names can be up to 512 characters in length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Only 128 characters on storage accounts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Cannot contain following characters: &lt;  &gt;  %  \  ?  /</a:t>
            </a:r>
            <a:b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</a:b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Tag values can be up to 256 characters in length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Tags cannot be applied to ‘Classic’ Azure Resources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C0420-7B4A-4F3A-AC57-F3D139281337}"/>
              </a:ext>
            </a:extLst>
          </p:cNvPr>
          <p:cNvGrpSpPr/>
          <p:nvPr/>
        </p:nvGrpSpPr>
        <p:grpSpPr>
          <a:xfrm>
            <a:off x="13794397" y="2380451"/>
            <a:ext cx="4088812" cy="5400084"/>
            <a:chOff x="14167942" y="3577803"/>
            <a:chExt cx="4088812" cy="540008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F77A05A-0CD7-4542-B6F9-A604EBCA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67942" y="3577803"/>
              <a:ext cx="2950710" cy="295071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C0DDD80-F16A-4646-90C7-CA2942B5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36993" y="4843613"/>
              <a:ext cx="2950710" cy="295071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68F3A30-46E5-46EA-AE54-55053F4F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06044" y="6027177"/>
              <a:ext cx="2950710" cy="295071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786DB3-0810-4B76-BB8E-A52E31DB1734}"/>
              </a:ext>
            </a:extLst>
          </p:cNvPr>
          <p:cNvSpPr txBox="1"/>
          <p:nvPr/>
        </p:nvSpPr>
        <p:spPr>
          <a:xfrm rot="18908266">
            <a:off x="15666896" y="6414743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aleway" panose="020B0803030101060003" pitchFamily="34" charset="0"/>
              </a:rPr>
              <a:t>Name: Cloud</a:t>
            </a:r>
          </a:p>
          <a:p>
            <a:r>
              <a:rPr lang="en-GB" sz="2000" dirty="0">
                <a:solidFill>
                  <a:schemeClr val="bg1"/>
                </a:solidFill>
                <a:latin typeface="Raleway" panose="020B0803030101060003" pitchFamily="34" charset="0"/>
              </a:rPr>
              <a:t>Value: Azure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AD95173-72C9-425E-AAA5-5F3C9A86F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03D7FAB-F90D-49DA-916F-BF9FD3EA1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78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94444E-6 -4.69136E-6 L -1.94444E-6 -0.07206 " pathEditMode="relative" rAng="0" ptsTypes="AA">
                                      <p:cBhvr>
                                        <p:cTn id="3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7203424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My Recommended Tags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EE7DC0-B810-42CF-A055-1BDA4B847C51}"/>
              </a:ext>
            </a:extLst>
          </p:cNvPr>
          <p:cNvGrpSpPr/>
          <p:nvPr/>
        </p:nvGrpSpPr>
        <p:grpSpPr>
          <a:xfrm>
            <a:off x="13794397" y="2380451"/>
            <a:ext cx="4088812" cy="5400084"/>
            <a:chOff x="13794397" y="2380451"/>
            <a:chExt cx="4088812" cy="540008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F77A05A-0CD7-4542-B6F9-A604EBCA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94397" y="2380451"/>
              <a:ext cx="2950710" cy="295071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C0DDD80-F16A-4646-90C7-CA2942B5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63448" y="3646261"/>
              <a:ext cx="2950710" cy="295071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68F3A30-46E5-46EA-AE54-55053F4F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32499" y="4829825"/>
              <a:ext cx="2950710" cy="295071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786DB3-0810-4B76-BB8E-A52E31DB1734}"/>
              </a:ext>
            </a:extLst>
          </p:cNvPr>
          <p:cNvSpPr txBox="1"/>
          <p:nvPr/>
        </p:nvSpPr>
        <p:spPr>
          <a:xfrm rot="18908266">
            <a:off x="15666896" y="6414743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aleway" panose="020B0803030101060003" pitchFamily="34" charset="0"/>
              </a:rPr>
              <a:t>Name: Cloud</a:t>
            </a:r>
          </a:p>
          <a:p>
            <a:r>
              <a:rPr lang="en-GB" sz="2000" dirty="0">
                <a:solidFill>
                  <a:schemeClr val="bg1"/>
                </a:solidFill>
                <a:latin typeface="Raleway" panose="020B0803030101060003" pitchFamily="34" charset="0"/>
              </a:rPr>
              <a:t>Value: Azure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619E4D-60F6-48B6-A21F-97BA251AA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62763"/>
              </p:ext>
            </p:extLst>
          </p:nvPr>
        </p:nvGraphicFramePr>
        <p:xfrm>
          <a:off x="404791" y="1356951"/>
          <a:ext cx="13389606" cy="8676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28653">
                  <a:extLst>
                    <a:ext uri="{9D8B030D-6E8A-4147-A177-3AD203B41FA5}">
                      <a16:colId xmlns:a16="http://schemas.microsoft.com/office/drawing/2014/main" val="3375555142"/>
                    </a:ext>
                  </a:extLst>
                </a:gridCol>
                <a:gridCol w="8860953">
                  <a:extLst>
                    <a:ext uri="{9D8B030D-6E8A-4147-A177-3AD203B41FA5}">
                      <a16:colId xmlns:a16="http://schemas.microsoft.com/office/drawing/2014/main" val="357632446"/>
                    </a:ext>
                  </a:extLst>
                </a:gridCol>
              </a:tblGrid>
              <a:tr h="72668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36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Key</a:t>
                      </a:r>
                      <a:endParaRPr lang="en-GB" sz="44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36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Value</a:t>
                      </a:r>
                      <a:endParaRPr lang="en-GB" sz="44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76954"/>
                  </a:ext>
                </a:extLst>
              </a:tr>
              <a:tr h="791612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Environment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Production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624041"/>
                  </a:ext>
                </a:extLst>
              </a:tr>
              <a:tr h="80477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IT-Owner-Contact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John Smith – john.smith@abcxyz.com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824273"/>
                  </a:ext>
                </a:extLst>
              </a:tr>
              <a:tr h="77479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Business-Owner-Contact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Jane Doe – jane.doe@abcxyz.com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923254"/>
                  </a:ext>
                </a:extLst>
              </a:tr>
              <a:tr h="80946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Hours-Operational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24x7 or 0800-1800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972"/>
                  </a:ext>
                </a:extLst>
              </a:tr>
              <a:tr h="766182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Days-Operational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</a:t>
                      </a:r>
                      <a:r>
                        <a:rPr lang="en-GB" sz="2400" i="1" dirty="0" err="1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Everyday,Weekdays</a:t>
                      </a: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 or Monday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27741"/>
                  </a:ext>
                </a:extLst>
              </a:tr>
              <a:tr h="8111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Application-Taxonomy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UK:Finance:Payroll:SagePayrollV12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48979"/>
                  </a:ext>
                </a:extLst>
              </a:tr>
              <a:tr h="79616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Service-Application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Sage Payroll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16388"/>
                  </a:ext>
                </a:extLst>
              </a:tr>
              <a:tr h="78978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dirty="0">
                          <a:solidFill>
                            <a:srgbClr val="EA9653"/>
                          </a:solidFill>
                          <a:effectLst/>
                          <a:latin typeface="Raleway" panose="020B0803030101060003" pitchFamily="34" charset="0"/>
                        </a:rPr>
                        <a:t>Billed-To</a:t>
                      </a:r>
                      <a:endParaRPr lang="en-GB" sz="3200" dirty="0">
                        <a:solidFill>
                          <a:srgbClr val="EA9653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Finance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83571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A9653"/>
                          </a:solidFill>
                          <a:effectLst/>
                          <a:uLnTx/>
                          <a:uFillTx/>
                          <a:latin typeface="Raleway" panose="020B0803030101060003" pitchFamily="34" charset="0"/>
                          <a:ea typeface="+mn-ea"/>
                          <a:cs typeface="+mn-cs"/>
                        </a:rPr>
                        <a:t>Build-Date-Time</a:t>
                      </a:r>
                      <a:endParaRPr kumimoji="0" lang="en-GB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A9653"/>
                        </a:solidFill>
                        <a:effectLst/>
                        <a:uLnTx/>
                        <a:uFillTx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</a:rPr>
                        <a:t>e.g. 2019-11-27-20:00</a:t>
                      </a:r>
                      <a:endParaRPr lang="en-GB" sz="2400" i="1" dirty="0">
                        <a:solidFill>
                          <a:srgbClr val="737474"/>
                        </a:solidFill>
                        <a:effectLst/>
                        <a:latin typeface="Raleway" panose="020B0803030101060003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804676"/>
                  </a:ext>
                </a:extLst>
              </a:tr>
              <a:tr h="875810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A9653"/>
                          </a:solidFill>
                          <a:effectLst/>
                          <a:uLnTx/>
                          <a:uFillTx/>
                          <a:latin typeface="Raleway" panose="020B0803030101060003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Cost-Centre</a:t>
                      </a:r>
                    </a:p>
                  </a:txBody>
                  <a:tcPr marL="68580" marR="68580" marT="0" marB="0" anchor="ctr">
                    <a:solidFill>
                      <a:srgbClr val="7374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i="1" dirty="0">
                          <a:solidFill>
                            <a:srgbClr val="737474"/>
                          </a:solidFill>
                          <a:effectLst/>
                          <a:latin typeface="Raleway" panose="020B0803030101060003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e.g. abc2759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162766"/>
                  </a:ext>
                </a:extLst>
              </a:tr>
            </a:tbl>
          </a:graphicData>
        </a:graphic>
      </p:graphicFrame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4C2BF2E-602D-47DF-B5F3-B33B4DD32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2220E61-7DAE-46AD-984A-6AF6882F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6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7523761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Azure Governance Scopes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6" name="Picture 5" descr="A close up of a monitor&#10;&#10;Description automatically generated">
            <a:extLst>
              <a:ext uri="{FF2B5EF4-FFF2-40B4-BE49-F238E27FC236}">
                <a16:creationId xmlns:a16="http://schemas.microsoft.com/office/drawing/2014/main" id="{0327F56C-B06D-4F21-A275-0896064C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74" y="1087258"/>
            <a:ext cx="12267652" cy="919974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B7666D4-C04D-40DB-92CF-5F462658D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EC6391-9C72-4151-A750-0743D4F55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1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6354354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800" y="391034"/>
            <a:ext cx="8936182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Management Groups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A2628DDD-2077-4EC7-AB97-53726CB28C3C}"/>
              </a:ext>
            </a:extLst>
          </p:cNvPr>
          <p:cNvSpPr/>
          <p:nvPr/>
        </p:nvSpPr>
        <p:spPr>
          <a:xfrm>
            <a:off x="246485" y="1401337"/>
            <a:ext cx="17795029" cy="8494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tIns="91438" rIns="91438" bIns="91438" numCol="1" anchor="t">
            <a:spAutoFit/>
          </a:bodyPr>
          <a:lstStyle>
            <a:lvl1pPr defTabSz="457200">
              <a:defRPr sz="1200">
                <a:solidFill>
                  <a:srgbClr val="5E5E5E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Used to group Subscriptions together for simplified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Can be used for the following Azure Services/Features: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Role-Based Access Control (RBAC)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Azure Policy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Azure Blueprints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Azure Cost Management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  <a:ea typeface="+mn-ea"/>
                <a:cs typeface="+mn-cs"/>
              </a:rPr>
              <a:t>Can only be nested up to 6 levels deep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This excludes the Root Management Group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1 to 1 relationship between a Subscription &amp; a Management Group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37474"/>
                </a:solidFill>
                <a:latin typeface="Raleway" panose="020B0803030101060003" pitchFamily="34" charset="0"/>
              </a:rPr>
              <a:t>e.g. A Subscription can only be a member of 1 Management Group at any one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37474"/>
              </a:solidFill>
              <a:latin typeface="Raleway" panose="020B08030301010600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737474"/>
                </a:solidFill>
                <a:latin typeface="Raleway" panose="020B0803030101060003" pitchFamily="34" charset="0"/>
              </a:rPr>
              <a:t>Management Groups are within an Azure AD Tenant and therefore can only contain subscriptions from the same Azure AD Tenant.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33B869D-CC5E-48DF-BCF1-EEEF0B04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2387" y="3898769"/>
            <a:ext cx="2489462" cy="2489462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9668CBF-4B33-40D2-8F1D-900A978BF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B08638B-6399-434C-9754-541D5E104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6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11608742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799" y="391034"/>
            <a:ext cx="10778319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Management Group Example Architectures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2C76DA3-73CB-462E-960E-41DD059A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6" y="901314"/>
            <a:ext cx="15164877" cy="938568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0A073F0-446F-4063-A1E6-9BEA876F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1756593-341E-4570-A67E-B0B8AE6B4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38">
            <a:extLst>
              <a:ext uri="{FF2B5EF4-FFF2-40B4-BE49-F238E27FC236}">
                <a16:creationId xmlns:a16="http://schemas.microsoft.com/office/drawing/2014/main" id="{A13E6250-F541-FB49-A4BF-8A0D2F209174}"/>
              </a:ext>
            </a:extLst>
          </p:cNvPr>
          <p:cNvSpPr/>
          <p:nvPr/>
        </p:nvSpPr>
        <p:spPr>
          <a:xfrm>
            <a:off x="-8145" y="371887"/>
            <a:ext cx="11608742" cy="687513"/>
          </a:xfrm>
          <a:prstGeom prst="rect">
            <a:avLst/>
          </a:prstGeom>
          <a:solidFill>
            <a:srgbClr val="737474"/>
          </a:solidFill>
          <a:ln w="12700">
            <a:miter lim="400000"/>
          </a:ln>
        </p:spPr>
        <p:txBody>
          <a:bodyPr lIns="91438" rIns="91438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3600" dirty="0"/>
          </a:p>
        </p:txBody>
      </p:sp>
      <p:sp>
        <p:nvSpPr>
          <p:cNvPr id="254" name="Shape 139">
            <a:extLst>
              <a:ext uri="{FF2B5EF4-FFF2-40B4-BE49-F238E27FC236}">
                <a16:creationId xmlns:a16="http://schemas.microsoft.com/office/drawing/2014/main" id="{6CF73D1D-8D49-5C45-A395-44AFF5BD090B}"/>
              </a:ext>
            </a:extLst>
          </p:cNvPr>
          <p:cNvSpPr/>
          <p:nvPr/>
        </p:nvSpPr>
        <p:spPr>
          <a:xfrm>
            <a:off x="685799" y="391034"/>
            <a:ext cx="10778319" cy="66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GB" sz="4000" dirty="0">
                <a:solidFill>
                  <a:srgbClr val="EA9653"/>
                </a:solidFill>
                <a:latin typeface="Raleway" panose="020B0803030101060003" pitchFamily="34" charset="0"/>
              </a:rPr>
              <a:t>Management Group Example Architectures</a:t>
            </a:r>
            <a:endParaRPr sz="4000" dirty="0">
              <a:solidFill>
                <a:srgbClr val="EA9653"/>
              </a:solidFill>
              <a:latin typeface="Raleway" panose="020B0803030101060003" pitchFamily="34" charset="0"/>
            </a:endParaRP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FA31E2CB-B892-453F-B504-F7976452D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40" y="974298"/>
            <a:ext cx="11035520" cy="931270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1E28387-1B21-40D7-AA71-35941023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32" y="-27697"/>
            <a:ext cx="2348460" cy="1059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DEFABB-7AD3-4660-B25B-F68B9EE0A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3349" r="12999" b="503"/>
          <a:stretch/>
        </p:blipFill>
        <p:spPr bwMode="auto">
          <a:xfrm>
            <a:off x="17345092" y="27697"/>
            <a:ext cx="865944" cy="10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8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-51056_Build 2019 Breakout_White Template">
  <a:themeElements>
    <a:clrScheme name="Build Breakout 2019 Light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4986B77-A723-4FE8-9B7C-4FFD8CAC7D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AA6FC331243C4496CEBED57C429C48" ma:contentTypeVersion="11" ma:contentTypeDescription="Create a new document." ma:contentTypeScope="" ma:versionID="dcb95a8533f04ed710f7690c7877e878">
  <xsd:schema xmlns:xsd="http://www.w3.org/2001/XMLSchema" xmlns:xs="http://www.w3.org/2001/XMLSchema" xmlns:p="http://schemas.microsoft.com/office/2006/metadata/properties" xmlns:ns3="8129e3e8-64c9-426e-b6eb-e17049084e95" xmlns:ns4="2f4ebdcf-859f-4b78-82dd-02db35155c4a" targetNamespace="http://schemas.microsoft.com/office/2006/metadata/properties" ma:root="true" ma:fieldsID="b61830792a3ee283e05a5266026cf405" ns3:_="" ns4:_="">
    <xsd:import namespace="8129e3e8-64c9-426e-b6eb-e17049084e95"/>
    <xsd:import namespace="2f4ebdcf-859f-4b78-82dd-02db35155c4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9e3e8-64c9-426e-b6eb-e17049084e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bdcf-859f-4b78-82dd-02db35155c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AE1DAD-519B-4810-9427-1609F5D339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29e3e8-64c9-426e-b6eb-e17049084e95"/>
    <ds:schemaRef ds:uri="2f4ebdcf-859f-4b78-82dd-02db35155c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053186-139C-49C1-B154-A7A83509E8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9409C3-1E39-43CC-BA65-7A68AE0E0140}">
  <ds:schemaRefs>
    <ds:schemaRef ds:uri="http://purl.org/dc/dcmitype/"/>
    <ds:schemaRef ds:uri="http://purl.org/dc/elements/1.1/"/>
    <ds:schemaRef ds:uri="http://www.w3.org/XML/1998/namespace"/>
    <ds:schemaRef ds:uri="8129e3e8-64c9-426e-b6eb-e17049084e95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2f4ebdcf-859f-4b78-82dd-02db35155c4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1925</TotalTime>
  <Words>1807</Words>
  <Application>Microsoft Office PowerPoint</Application>
  <PresentationFormat>Custom</PresentationFormat>
  <Paragraphs>302</Paragraphs>
  <Slides>34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Raleway</vt:lpstr>
      <vt:lpstr>Segoe UI</vt:lpstr>
      <vt:lpstr>Segoe UI Semibold</vt:lpstr>
      <vt:lpstr>Verdana</vt:lpstr>
      <vt:lpstr>Wingdings</vt:lpstr>
      <vt:lpstr>Office Theme</vt:lpstr>
      <vt:lpstr>9-51056_Build 2019 Breakout_White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Complete</vt:lpstr>
      <vt:lpstr>PowerPoint Presentation</vt:lpstr>
      <vt:lpstr>ARM Template 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Tracey</dc:creator>
  <cp:lastModifiedBy>Jack Tracey</cp:lastModifiedBy>
  <cp:revision>36</cp:revision>
  <dcterms:created xsi:type="dcterms:W3CDTF">2019-10-18T12:37:18Z</dcterms:created>
  <dcterms:modified xsi:type="dcterms:W3CDTF">2020-01-14T17:58:06Z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0x01010004AA6FC331243C4496CEBED57C429C48</vt:lpwstr>
  </property>
</Properties>
</file>